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96" r:id="rId3"/>
    <p:sldId id="257" r:id="rId4"/>
    <p:sldId id="259" r:id="rId5"/>
    <p:sldId id="260" r:id="rId6"/>
    <p:sldId id="269" r:id="rId7"/>
    <p:sldId id="270" r:id="rId8"/>
    <p:sldId id="271" r:id="rId9"/>
    <p:sldId id="274" r:id="rId10"/>
    <p:sldId id="267" r:id="rId11"/>
    <p:sldId id="268" r:id="rId12"/>
    <p:sldId id="276" r:id="rId13"/>
    <p:sldId id="280" r:id="rId14"/>
    <p:sldId id="279" r:id="rId15"/>
    <p:sldId id="278" r:id="rId16"/>
    <p:sldId id="277" r:id="rId17"/>
    <p:sldId id="275" r:id="rId18"/>
    <p:sldId id="282" r:id="rId19"/>
    <p:sldId id="290" r:id="rId20"/>
    <p:sldId id="291" r:id="rId21"/>
    <p:sldId id="288" r:id="rId22"/>
    <p:sldId id="304" r:id="rId23"/>
    <p:sldId id="289" r:id="rId24"/>
    <p:sldId id="292" r:id="rId25"/>
    <p:sldId id="293" r:id="rId26"/>
    <p:sldId id="264" r:id="rId27"/>
    <p:sldId id="261" r:id="rId28"/>
    <p:sldId id="258" r:id="rId29"/>
    <p:sldId id="262" r:id="rId30"/>
    <p:sldId id="263" r:id="rId31"/>
    <p:sldId id="283" r:id="rId32"/>
    <p:sldId id="281" r:id="rId33"/>
    <p:sldId id="286" r:id="rId34"/>
    <p:sldId id="301" r:id="rId35"/>
    <p:sldId id="285" r:id="rId36"/>
    <p:sldId id="287" r:id="rId37"/>
    <p:sldId id="300" r:id="rId38"/>
    <p:sldId id="303" r:id="rId39"/>
    <p:sldId id="302" r:id="rId40"/>
    <p:sldId id="297" r:id="rId41"/>
    <p:sldId id="298"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6237" autoAdjust="0"/>
  </p:normalViewPr>
  <p:slideViewPr>
    <p:cSldViewPr>
      <p:cViewPr varScale="1">
        <p:scale>
          <a:sx n="88" d="100"/>
          <a:sy n="88" d="100"/>
        </p:scale>
        <p:origin x="-654"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EE4F1FC-28B0-4DE9-8C24-D1F43DD5B001}" type="datetimeFigureOut">
              <a:rPr lang="en-US"/>
              <a:pPr>
                <a:defRPr/>
              </a:pPr>
              <a:t>9/15/2009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A28354E-8592-4F48-AFD2-06479683808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32C2CB-55FA-466F-B9CB-FEBF8F87785D}"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Scrum and XP tend to focus on the development team:</a:t>
            </a:r>
            <a:r>
              <a:rPr lang="en-US" baseline="0" dirty="0" smtClean="0"/>
              <a:t> protecting them from management and limiting customer input around time boxes</a:t>
            </a:r>
            <a:endParaRPr lang="en-US" dirty="0" smtClean="0"/>
          </a:p>
          <a:p>
            <a:pPr>
              <a:buFont typeface="Arial" pitchFamily="34" charset="0"/>
              <a:buChar char="•"/>
            </a:pPr>
            <a:r>
              <a:rPr lang="en-US" dirty="0" smtClean="0"/>
              <a:t>Lean thinking focuses on the whole value stream:</a:t>
            </a:r>
            <a:r>
              <a:rPr lang="en-US" baseline="0" dirty="0" smtClean="0"/>
              <a:t> inclusive of management and customer based tasks and processes</a:t>
            </a:r>
            <a:endParaRPr lang="en-US" dirty="0" smtClean="0"/>
          </a:p>
          <a:p>
            <a:pPr>
              <a:buFont typeface="Arial" pitchFamily="34" charset="0"/>
              <a:buChar char="•"/>
            </a:pPr>
            <a:r>
              <a:rPr lang="en-US" dirty="0" smtClean="0"/>
              <a:t>Focus on the flow of value through entire process, not just development effort</a:t>
            </a:r>
            <a:r>
              <a:rPr lang="en-US" baseline="0" dirty="0" smtClean="0"/>
              <a:t> – from concept to cash</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Defect prevention: increasing the quality of the products and services</a:t>
            </a:r>
          </a:p>
          <a:p>
            <a:pPr>
              <a:buFont typeface="Arial" pitchFamily="34" charset="0"/>
              <a:buChar char="•"/>
            </a:pPr>
            <a:r>
              <a:rPr lang="en-US" dirty="0" smtClean="0"/>
              <a:t>Rather than quality inspection:</a:t>
            </a:r>
            <a:r>
              <a:rPr lang="en-US" baseline="0" dirty="0" smtClean="0"/>
              <a:t> searching for bugs in the system after the system has been created – reverse engineering the functionality, to test it</a:t>
            </a:r>
            <a:endParaRPr lang="en-US" dirty="0" smtClean="0"/>
          </a:p>
          <a:p>
            <a:pPr>
              <a:buFont typeface="Arial" pitchFamily="34" charset="0"/>
              <a:buChar char="•"/>
            </a:pPr>
            <a:r>
              <a:rPr lang="en-US" baseline="0" dirty="0" smtClean="0"/>
              <a:t>Reduce lead time: deliver working, stable, valuable software to the customer more often</a:t>
            </a:r>
          </a:p>
          <a:p>
            <a:pPr>
              <a:buFont typeface="Arial" pitchFamily="34" charset="0"/>
              <a:buChar char="•"/>
            </a:pPr>
            <a:r>
              <a:rPr lang="en-US" baseline="0" dirty="0" smtClean="0"/>
              <a:t>Deliver exactly what’s needed, exactly when it’s needed, to exactly who needs it</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Drawn from many other process improvement programs and sources: TQM, Six Sigma, </a:t>
            </a:r>
            <a:r>
              <a:rPr lang="en-US" dirty="0" err="1" smtClean="0"/>
              <a:t>ToC</a:t>
            </a:r>
            <a:r>
              <a:rPr lang="en-US" dirty="0" smtClean="0"/>
              <a:t>, Real Options, etc</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Value stream mapping</a:t>
            </a:r>
          </a:p>
          <a:p>
            <a:pPr>
              <a:buFont typeface="Arial" pitchFamily="34" charset="0"/>
              <a:buChar char="•"/>
            </a:pPr>
            <a:r>
              <a:rPr lang="en-US" baseline="0" dirty="0" smtClean="0"/>
              <a:t>Show all of the steps and queues that it takes to get from input to delivered value</a:t>
            </a:r>
          </a:p>
          <a:p>
            <a:pPr>
              <a:buFont typeface="Arial" pitchFamily="34" charset="0"/>
              <a:buChar char="•"/>
            </a:pPr>
            <a:r>
              <a:rPr lang="en-US" baseline="0" dirty="0" smtClean="0"/>
              <a:t>Focus on value-add vs. non-value add time</a:t>
            </a:r>
          </a:p>
          <a:p>
            <a:pPr>
              <a:buFont typeface="Arial" pitchFamily="34" charset="0"/>
              <a:buChar char="•"/>
            </a:pPr>
            <a:r>
              <a:rPr lang="en-US" baseline="0" dirty="0" smtClean="0"/>
              <a:t>Typically more effective to focus waste elimination on the non-value added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Andon</a:t>
            </a:r>
            <a:r>
              <a:rPr lang="en-US" baseline="0" dirty="0" smtClean="0"/>
              <a:t> – stop the line when an error is found</a:t>
            </a:r>
          </a:p>
          <a:p>
            <a:pPr>
              <a:buFont typeface="Arial" pitchFamily="34" charset="0"/>
              <a:buChar char="•"/>
            </a:pPr>
            <a:r>
              <a:rPr lang="en-US" baseline="0" dirty="0" err="1" smtClean="0"/>
              <a:t>Jidoka</a:t>
            </a:r>
            <a:r>
              <a:rPr lang="en-US" baseline="0" dirty="0" smtClean="0"/>
              <a:t> – </a:t>
            </a:r>
            <a:r>
              <a:rPr lang="en-US" baseline="0" dirty="0" err="1" smtClean="0"/>
              <a:t>autonomation</a:t>
            </a:r>
            <a:r>
              <a:rPr lang="en-US" baseline="0" dirty="0" smtClean="0"/>
              <a:t>. Automation with a human touch. Stop and fix it now. CI and broken builds. Big flashing lights,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Root cause analysis: 5 why’s.</a:t>
            </a:r>
            <a:r>
              <a:rPr lang="en-US" baseline="0" dirty="0" smtClean="0"/>
              <a:t> </a:t>
            </a:r>
            <a:r>
              <a:rPr lang="en-US" dirty="0" smtClean="0"/>
              <a:t>Not who, but why. Fix the system structure and organization issues</a:t>
            </a:r>
            <a:r>
              <a:rPr lang="en-US" baseline="0" dirty="0" smtClean="0"/>
              <a:t> that facilitated the problem</a:t>
            </a:r>
            <a:endParaRPr lang="en-US" dirty="0" smtClean="0"/>
          </a:p>
          <a:p>
            <a:pPr>
              <a:buFont typeface="Arial" pitchFamily="34" charset="0"/>
              <a:buChar char="•"/>
            </a:pPr>
            <a:r>
              <a:rPr lang="en-US" dirty="0" smtClean="0"/>
              <a:t>Can’t be afraid to get your hands dirty. Must</a:t>
            </a:r>
            <a:r>
              <a:rPr lang="en-US" baseline="0" dirty="0" smtClean="0"/>
              <a:t> go to </a:t>
            </a:r>
            <a:r>
              <a:rPr lang="en-US" baseline="0" dirty="0" err="1" smtClean="0"/>
              <a:t>Gemba</a:t>
            </a:r>
            <a:r>
              <a:rPr lang="en-US" baseline="0" dirty="0" smtClean="0"/>
              <a:t> – the place where the action is </a:t>
            </a:r>
            <a:r>
              <a:rPr lang="en-US" baseline="0" dirty="0" err="1" smtClean="0"/>
              <a:t>occuring</a:t>
            </a:r>
            <a:r>
              <a:rPr lang="en-US" baseline="0" dirty="0" smtClean="0"/>
              <a:t> – to see for yourself: </a:t>
            </a:r>
            <a:r>
              <a:rPr lang="en-US" baseline="0" dirty="0" err="1" smtClean="0"/>
              <a:t>Genchi</a:t>
            </a:r>
            <a:r>
              <a:rPr lang="en-US" baseline="0" dirty="0" smtClean="0"/>
              <a:t> </a:t>
            </a:r>
            <a:r>
              <a:rPr lang="en-US" baseline="0" dirty="0" err="1" smtClean="0"/>
              <a:t>Genbutsu</a:t>
            </a:r>
            <a:endParaRPr lang="en-US" dirty="0" smtClean="0"/>
          </a:p>
          <a:p>
            <a:pPr>
              <a:buFont typeface="Arial" pitchFamily="34" charset="0"/>
              <a:buChar char="•"/>
            </a:pPr>
            <a:r>
              <a:rPr lang="en-US" dirty="0" err="1" smtClean="0"/>
              <a:t>Poka</a:t>
            </a:r>
            <a:r>
              <a:rPr lang="en-US" dirty="0" smtClean="0"/>
              <a:t>-Yoke</a:t>
            </a:r>
            <a:r>
              <a:rPr lang="en-US" baseline="0" dirty="0" smtClean="0"/>
              <a:t> - </a:t>
            </a:r>
            <a:r>
              <a:rPr lang="en-US" dirty="0" smtClean="0"/>
              <a:t>Mistake proofing: put in measures to prevent the problem in the future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PDCA: plan do check act</a:t>
            </a:r>
          </a:p>
          <a:p>
            <a:pPr>
              <a:buFont typeface="Arial" pitchFamily="34" charset="0"/>
              <a:buChar char="•"/>
            </a:pPr>
            <a:r>
              <a:rPr lang="en-US" dirty="0" smtClean="0"/>
              <a:t>Process improvement</a:t>
            </a:r>
            <a:endParaRPr lang="en-US" b="0" dirty="0" smtClean="0"/>
          </a:p>
          <a:p>
            <a:pPr>
              <a:buFont typeface="Arial" pitchFamily="34" charset="0"/>
              <a:buChar char="•"/>
            </a:pPr>
            <a:r>
              <a:rPr lang="en-US" b="0" dirty="0" smtClean="0"/>
              <a:t>Kaizen: Continuous</a:t>
            </a:r>
            <a:r>
              <a:rPr lang="en-US" b="0" baseline="0" dirty="0" smtClean="0"/>
              <a:t> improvement</a:t>
            </a:r>
          </a:p>
          <a:p>
            <a:pPr>
              <a:buFont typeface="Arial" pitchFamily="34" charset="0"/>
              <a:buChar char="•"/>
            </a:pPr>
            <a:r>
              <a:rPr lang="en-US" b="0" baseline="0" dirty="0" smtClean="0"/>
              <a:t>Like peeling an onion that never ends</a:t>
            </a:r>
            <a:endParaRPr lang="en-US" b="0"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leveling</a:t>
            </a:r>
            <a:endParaRPr lang="en-US" baseline="0"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Large batches of work hide systemic problems by letting us push work on to next step, even if they are not ready for it. Let’s people jump between tasks while waiting for issues to be solved</a:t>
            </a:r>
            <a:endParaRPr lang="en-US" dirty="0" smtClean="0"/>
          </a:p>
          <a:p>
            <a:pPr>
              <a:buFont typeface="Arial" pitchFamily="34" charset="0"/>
              <a:buChar char="•"/>
            </a:pPr>
            <a:r>
              <a:rPr lang="en-US" dirty="0" smtClean="0"/>
              <a:t>Large work items hide localized problems at</a:t>
            </a:r>
            <a:r>
              <a:rPr lang="en-US" baseline="0" dirty="0" smtClean="0"/>
              <a:t> individual step by letting people jump around between parts of the large item, while waiting for issues to be solved</a:t>
            </a:r>
            <a:endParaRPr lang="en-US" dirty="0" smtClean="0"/>
          </a:p>
          <a:p>
            <a:pPr>
              <a:buFont typeface="Arial" pitchFamily="34" charset="0"/>
              <a:buChar char="•"/>
            </a:pPr>
            <a:r>
              <a:rPr lang="en-US" dirty="0" smtClean="0"/>
              <a:t>Large sizes for batches and work items</a:t>
            </a:r>
            <a:r>
              <a:rPr lang="en-US" baseline="0" dirty="0" smtClean="0"/>
              <a:t> create quality problems, reduce feedback and increase lead time; reduces flow of value, increases cost, and delays delivery to customer</a:t>
            </a:r>
          </a:p>
          <a:p>
            <a:pPr>
              <a:buFont typeface="Arial" pitchFamily="34" charset="0"/>
              <a:buChar char="•"/>
            </a:pPr>
            <a:r>
              <a:rPr lang="en-US" dirty="0" smtClean="0"/>
              <a:t>Reducing batch sizes and variance in</a:t>
            </a:r>
            <a:r>
              <a:rPr lang="en-US" baseline="0" dirty="0" smtClean="0"/>
              <a:t> work item sizes, to increase flow of value, feedback, stabilize cycle time, etc</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systems – authorizing</a:t>
            </a:r>
            <a:r>
              <a:rPr lang="en-US" baseline="0" dirty="0" smtClean="0"/>
              <a:t> work based on capacity, not schedule</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Origin</a:t>
            </a:r>
            <a:r>
              <a:rPr lang="en-US" baseline="0" dirty="0" smtClean="0"/>
              <a:t> of pull systems: grocery store shelves</a:t>
            </a:r>
          </a:p>
          <a:p>
            <a:pPr>
              <a:buFont typeface="Arial" pitchFamily="34" charset="0"/>
              <a:buChar char="•"/>
            </a:pPr>
            <a:r>
              <a:rPr lang="en-US" baseline="0" dirty="0" smtClean="0"/>
              <a:t>Customer pulls value, causes work all the way back up the value stream</a:t>
            </a:r>
          </a:p>
          <a:p>
            <a:pPr>
              <a:buFont typeface="Arial" pitchFamily="34" charset="0"/>
              <a:buChar char="•"/>
            </a:pPr>
            <a:r>
              <a:rPr lang="en-US" baseline="0" dirty="0" smtClean="0"/>
              <a:t>No work is done until the downstream says that work needs to be done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More work than time</a:t>
            </a:r>
          </a:p>
          <a:p>
            <a:pPr eaLnBrk="1" hangingPunct="1">
              <a:spcBef>
                <a:spcPct val="0"/>
              </a:spcBef>
              <a:buFont typeface="Arial" pitchFamily="34" charset="0"/>
              <a:buChar char="•"/>
            </a:pPr>
            <a:r>
              <a:rPr lang="en-US" dirty="0" smtClean="0"/>
              <a:t>leads to rush</a:t>
            </a:r>
            <a:r>
              <a:rPr lang="en-US" baseline="0" dirty="0" smtClean="0"/>
              <a:t> jobs and people just trying to push the work off to someone else</a:t>
            </a: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80AD4A-B0F1-4675-AEE2-099D92887703}"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Working to schedule in non-predictable,</a:t>
            </a:r>
            <a:r>
              <a:rPr lang="en-US" baseline="0" dirty="0" smtClean="0"/>
              <a:t> non-linear system will cause delays</a:t>
            </a:r>
          </a:p>
          <a:p>
            <a:pPr>
              <a:buFont typeface="Arial" pitchFamily="34" charset="0"/>
              <a:buChar char="•"/>
            </a:pPr>
            <a:r>
              <a:rPr lang="en-US" baseline="0" dirty="0" smtClean="0"/>
              <a:t>“failed” iterations / sprints caused by delay and overbooking work</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Recognize the capacity</a:t>
            </a:r>
            <a:r>
              <a:rPr lang="en-US" baseline="0" dirty="0" smtClean="0"/>
              <a:t> of the system and the individual resources</a:t>
            </a:r>
          </a:p>
          <a:p>
            <a:pPr>
              <a:buFont typeface="Arial" pitchFamily="34" charset="0"/>
              <a:buChar char="•"/>
            </a:pPr>
            <a:r>
              <a:rPr lang="en-US" baseline="0" dirty="0" smtClean="0"/>
              <a:t>Authorizing work by available capacity, not schedule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Balancing capacity and demand</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Limit</a:t>
            </a:r>
            <a:r>
              <a:rPr lang="en-US" baseline="0" dirty="0" smtClean="0"/>
              <a:t> </a:t>
            </a:r>
            <a:r>
              <a:rPr lang="en-US" baseline="0" smtClean="0"/>
              <a:t>WIP and </a:t>
            </a:r>
            <a:r>
              <a:rPr lang="en-US" baseline="0" dirty="0" smtClean="0"/>
              <a:t>limit </a:t>
            </a:r>
            <a:r>
              <a:rPr lang="en-US" baseline="0" smtClean="0"/>
              <a:t>context switching</a:t>
            </a:r>
            <a:endParaRPr lang="en-US" smtClean="0"/>
          </a:p>
          <a:p>
            <a:pPr eaLnBrk="1" hangingPunct="1">
              <a:spcBef>
                <a:spcPct val="0"/>
              </a:spcBef>
              <a:buFont typeface="Arial" pitchFamily="34" charset="0"/>
              <a:buChar char="•"/>
            </a:pPr>
            <a:r>
              <a:rPr lang="en-US" dirty="0" smtClean="0"/>
              <a:t>Context</a:t>
            </a:r>
            <a:r>
              <a:rPr lang="en-US" baseline="0" dirty="0" smtClean="0"/>
              <a:t> switching wastes time – humans can’t switch instantly like computers can</a:t>
            </a:r>
          </a:p>
          <a:p>
            <a:pPr eaLnBrk="1" hangingPunct="1">
              <a:spcBef>
                <a:spcPct val="0"/>
              </a:spcBef>
              <a:buFont typeface="Arial" pitchFamily="34" charset="0"/>
              <a:buChar char="•"/>
            </a:pPr>
            <a:r>
              <a:rPr lang="en-US" baseline="0" dirty="0" smtClean="0"/>
              <a:t>Fastest way to get things done is to do them one at a time</a:t>
            </a:r>
          </a:p>
          <a:p>
            <a:pPr eaLnBrk="1" hangingPunct="1">
              <a:spcBef>
                <a:spcPct val="0"/>
              </a:spcBef>
              <a:buFont typeface="Arial" pitchFamily="34" charset="0"/>
              <a:buChar char="•"/>
            </a:pPr>
            <a:r>
              <a:rPr lang="en-US" baseline="0" dirty="0" smtClean="0"/>
              <a:t>Reality is that we often need to switch tasks for various reasons. Should limit how often &amp; focus on getting things done.</a:t>
            </a: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80AD4A-B0F1-4675-AEE2-099D92887703}"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Queues: protecting against bottleneck and starvation</a:t>
            </a:r>
          </a:p>
          <a:p>
            <a:pPr>
              <a:buFont typeface="Arial" pitchFamily="34" charset="0"/>
              <a:buChar char="•"/>
            </a:pPr>
            <a:r>
              <a:rPr lang="en-US" dirty="0" smtClean="0"/>
              <a:t>Facilitating hand off between resources / steps in process</a:t>
            </a:r>
          </a:p>
          <a:p>
            <a:pPr>
              <a:buFont typeface="Arial" pitchFamily="34" charset="0"/>
              <a:buChar char="•"/>
            </a:pPr>
            <a:r>
              <a:rPr lang="en-US" dirty="0" smtClean="0"/>
              <a:t>Managed inventory</a:t>
            </a:r>
          </a:p>
          <a:p>
            <a:pPr>
              <a:buFont typeface="Arial" pitchFamily="34" charset="0"/>
              <a:buChar char="•"/>
            </a:pPr>
            <a:r>
              <a:rPr lang="en-US" dirty="0" smtClean="0"/>
              <a:t>Step</a:t>
            </a:r>
            <a:r>
              <a:rPr lang="en-US" baseline="0" dirty="0" smtClean="0"/>
              <a:t> + Queue = WIP Limit</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Kanban: signal</a:t>
            </a:r>
            <a:r>
              <a:rPr lang="en-US" baseline="0" dirty="0" smtClean="0"/>
              <a:t> to do work</a:t>
            </a:r>
          </a:p>
          <a:p>
            <a:pPr>
              <a:buFont typeface="Arial" pitchFamily="34" charset="0"/>
              <a:buChar char="•"/>
            </a:pPr>
            <a:r>
              <a:rPr lang="en-US" baseline="0" dirty="0" smtClean="0"/>
              <a:t>Model explicitly: a kanban card, an email from a work tracking system, or other explicit signal, etc</a:t>
            </a:r>
          </a:p>
          <a:p>
            <a:pPr>
              <a:buFont typeface="Arial" pitchFamily="34" charset="0"/>
              <a:buChar char="•"/>
            </a:pPr>
            <a:r>
              <a:rPr lang="en-US" baseline="0" dirty="0" smtClean="0"/>
              <a:t>Model implicitly: “nothing” or “empty”, an empty </a:t>
            </a:r>
            <a:r>
              <a:rPr lang="en-US" baseline="0" dirty="0" err="1" smtClean="0"/>
              <a:t>stikki</a:t>
            </a:r>
            <a:r>
              <a:rPr lang="en-US" baseline="0" dirty="0" smtClean="0"/>
              <a:t>-clip on a card wall, a person moves their current work item into done queue and doesn’t have any other work to do,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Rhythm &amp; flow. Synchronizing</a:t>
            </a:r>
            <a:r>
              <a:rPr lang="en-US" baseline="0" dirty="0" smtClean="0"/>
              <a:t> the various aspects of a software development system and teams</a:t>
            </a:r>
          </a:p>
          <a:p>
            <a:pPr>
              <a:buFont typeface="Arial" pitchFamily="34" charset="0"/>
              <a:buChar char="•"/>
            </a:pPr>
            <a:r>
              <a:rPr lang="en-US" baseline="0" dirty="0" smtClean="0"/>
              <a:t>Time boxed iterations/sprints couple various synchronization points, artificially</a:t>
            </a:r>
          </a:p>
          <a:p>
            <a:pPr>
              <a:buFont typeface="Arial" pitchFamily="34" charset="0"/>
              <a:buChar char="•"/>
            </a:pPr>
            <a:r>
              <a:rPr lang="en-US" baseline="0" dirty="0" smtClean="0"/>
              <a:t>Decouple the rhythms of: planning work, start and stop of work, demoing value, delivering value, retrospectives and improving, etc</a:t>
            </a:r>
          </a:p>
          <a:p>
            <a:pPr>
              <a:buFont typeface="Arial" pitchFamily="34" charset="0"/>
              <a:buChar char="•"/>
            </a:pPr>
            <a:r>
              <a:rPr lang="en-US" baseline="0" dirty="0" smtClean="0"/>
              <a:t>Focus on the customer’s scheduling needs for customer related activities: demos, planning, prioritization, etc</a:t>
            </a:r>
          </a:p>
          <a:p>
            <a:pPr>
              <a:buFont typeface="Arial" pitchFamily="34" charset="0"/>
              <a:buChar char="•"/>
            </a:pPr>
            <a:r>
              <a:rPr lang="en-US" baseline="0" dirty="0" smtClean="0"/>
              <a:t>Focus on the internal team’s scheduling needs for internal team needs: retrospectives, work breakdown, start and stop of work,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get started with Kanban in software development.</a:t>
            </a:r>
            <a:r>
              <a:rPr lang="en-US" baseline="0" dirty="0" smtClean="0"/>
              <a:t> </a:t>
            </a:r>
            <a:r>
              <a:rPr lang="en-US" dirty="0" smtClean="0"/>
              <a:t>4 basic steps:</a:t>
            </a:r>
          </a:p>
          <a:p>
            <a:pPr marL="228600" indent="-228600">
              <a:buFont typeface="+mj-lt"/>
              <a:buAutoNum type="arabicPeriod"/>
            </a:pPr>
            <a:r>
              <a:rPr lang="en-US" dirty="0" smtClean="0"/>
              <a:t>visualize your process</a:t>
            </a:r>
          </a:p>
          <a:p>
            <a:pPr marL="228600" indent="-228600">
              <a:buFont typeface="+mj-lt"/>
              <a:buAutoNum type="arabicPeriod"/>
            </a:pPr>
            <a:r>
              <a:rPr lang="en-US" dirty="0" smtClean="0"/>
              <a:t>limit work</a:t>
            </a:r>
            <a:r>
              <a:rPr lang="en-US" baseline="0" dirty="0" smtClean="0"/>
              <a:t> in process</a:t>
            </a:r>
          </a:p>
          <a:p>
            <a:pPr marL="228600" indent="-228600">
              <a:buFont typeface="+mj-lt"/>
              <a:buAutoNum type="arabicPeriod"/>
            </a:pPr>
            <a:r>
              <a:rPr lang="en-US" baseline="0" dirty="0" smtClean="0"/>
              <a:t>pull, don’t push</a:t>
            </a:r>
          </a:p>
          <a:p>
            <a:pPr marL="228600" indent="-228600">
              <a:buFont typeface="+mj-lt"/>
              <a:buAutoNum type="arabicPeriod"/>
            </a:pPr>
            <a:r>
              <a:rPr lang="en-US" baseline="0" dirty="0" smtClean="0"/>
              <a:t>monitor and improve. This is where the real benefit of lean / kanban is found</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Visualize your process – your value stream</a:t>
            </a:r>
          </a:p>
          <a:p>
            <a:pPr>
              <a:buFont typeface="Arial" pitchFamily="34" charset="0"/>
              <a:buChar char="•"/>
            </a:pPr>
            <a:r>
              <a:rPr lang="en-US" dirty="0" smtClean="0"/>
              <a:t>It’s your process, kanban won’t force any given steps on you</a:t>
            </a:r>
          </a:p>
          <a:p>
            <a:pPr>
              <a:buFont typeface="Arial" pitchFamily="34" charset="0"/>
              <a:buChar char="•"/>
            </a:pPr>
            <a:r>
              <a:rPr lang="en-US" dirty="0" smtClean="0"/>
              <a:t>Kanban is process control, not how</a:t>
            </a:r>
            <a:r>
              <a:rPr lang="en-US" baseline="0" dirty="0" smtClean="0"/>
              <a:t>-to process work to add value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Limit work in process</a:t>
            </a:r>
          </a:p>
          <a:p>
            <a:pPr>
              <a:buFont typeface="Arial" pitchFamily="34" charset="0"/>
              <a:buChar char="•"/>
            </a:pPr>
            <a:r>
              <a:rPr lang="en-US" dirty="0" smtClean="0"/>
              <a:t>Recognize</a:t>
            </a:r>
            <a:r>
              <a:rPr lang="en-US" baseline="0" dirty="0" smtClean="0"/>
              <a:t> the inherent capacity of the system and the team, to get things done</a:t>
            </a:r>
          </a:p>
          <a:p>
            <a:pPr>
              <a:buFont typeface="Arial" pitchFamily="34" charset="0"/>
              <a:buChar char="•"/>
            </a:pPr>
            <a:r>
              <a:rPr lang="en-US" baseline="0" dirty="0" smtClean="0"/>
              <a:t>Set work in process limits for the various steps in the system</a:t>
            </a:r>
          </a:p>
          <a:p>
            <a:pPr>
              <a:buFont typeface="Arial" pitchFamily="34" charset="0"/>
              <a:buChar char="•"/>
            </a:pPr>
            <a:r>
              <a:rPr lang="en-US" baseline="0" dirty="0" smtClean="0"/>
              <a:t>Identify queues – handoffs between resources and steps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don’t push</a:t>
            </a:r>
          </a:p>
          <a:p>
            <a:pPr>
              <a:buFont typeface="Arial" pitchFamily="34" charset="0"/>
              <a:buChar char="•"/>
            </a:pPr>
            <a:r>
              <a:rPr lang="en-US" dirty="0" smtClean="0"/>
              <a:t>Read</a:t>
            </a:r>
            <a:r>
              <a:rPr lang="en-US" baseline="0" dirty="0" smtClean="0"/>
              <a:t> the kanban board from right to left</a:t>
            </a:r>
          </a:p>
          <a:p>
            <a:pPr>
              <a:buFont typeface="Arial" pitchFamily="34" charset="0"/>
              <a:buChar char="•"/>
            </a:pPr>
            <a:r>
              <a:rPr lang="en-US" baseline="0" dirty="0" smtClean="0"/>
              <a:t>Pull work into process when capacity is available (when Kanban signal is received)</a:t>
            </a:r>
            <a:endParaRPr lang="en-US" dirty="0" smtClean="0"/>
          </a:p>
          <a:p>
            <a:pPr>
              <a:buFont typeface="Arial" pitchFamily="34" charset="0"/>
              <a:buChar char="•"/>
            </a:pPr>
            <a:r>
              <a:rPr lang="en-US" dirty="0" smtClean="0"/>
              <a:t>(run kanban simulation here)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Old-school waterfall or phase-gate approach</a:t>
            </a:r>
          </a:p>
          <a:p>
            <a:pPr eaLnBrk="1" hangingPunct="1">
              <a:spcBef>
                <a:spcPct val="0"/>
              </a:spcBef>
              <a:buFont typeface="Arial" pitchFamily="34" charset="0"/>
              <a:buChar char="•"/>
            </a:pPr>
            <a:r>
              <a:rPr lang="en-US" dirty="0" smtClean="0"/>
              <a:t>Massive batch size of work</a:t>
            </a:r>
          </a:p>
          <a:p>
            <a:pPr eaLnBrk="1" hangingPunct="1">
              <a:spcBef>
                <a:spcPct val="0"/>
              </a:spcBef>
              <a:buFont typeface="Arial" pitchFamily="34" charset="0"/>
              <a:buChar char="•"/>
            </a:pPr>
            <a:r>
              <a:rPr lang="en-US" dirty="0" smtClean="0"/>
              <a:t>Excessive design up front</a:t>
            </a:r>
          </a:p>
          <a:p>
            <a:pPr eaLnBrk="1" hangingPunct="1">
              <a:spcBef>
                <a:spcPct val="0"/>
              </a:spcBef>
              <a:buFont typeface="Arial" pitchFamily="34" charset="0"/>
              <a:buChar char="•"/>
            </a:pPr>
            <a:r>
              <a:rPr lang="en-US" dirty="0" smtClean="0"/>
              <a:t>Carefully controlled handoffs of work, “tossing</a:t>
            </a:r>
            <a:r>
              <a:rPr lang="en-US" baseline="0" dirty="0" smtClean="0"/>
              <a:t> them over the fence”</a:t>
            </a:r>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2115638-0AA8-4743-B04C-FACBE365DEAB}"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Monitor and improve: Kanban as a change management system</a:t>
            </a:r>
          </a:p>
          <a:p>
            <a:pPr>
              <a:buFont typeface="Arial" pitchFamily="34" charset="0"/>
              <a:buChar char="•"/>
            </a:pPr>
            <a:r>
              <a:rPr lang="en-US" dirty="0" smtClean="0"/>
              <a:t>The real value in a kanban system is using</a:t>
            </a:r>
            <a:r>
              <a:rPr lang="en-US" baseline="0" dirty="0" smtClean="0"/>
              <a:t> the generated metrics as indicators of need to change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mechanics of kanban are</a:t>
            </a:r>
            <a:r>
              <a:rPr lang="en-US" baseline="0" dirty="0" smtClean="0"/>
              <a:t> necessary but not sufficient</a:t>
            </a:r>
          </a:p>
          <a:p>
            <a:pPr>
              <a:buFont typeface="Arial" pitchFamily="34" charset="0"/>
              <a:buChar char="•"/>
            </a:pPr>
            <a:r>
              <a:rPr lang="en-US" baseline="0" dirty="0" smtClean="0"/>
              <a:t>Focusing on the kanban signal itself, or the simple mechanics of pull and limited WIP will miss out on a lot of opportunity for improvement</a:t>
            </a:r>
          </a:p>
          <a:p>
            <a:pPr>
              <a:buFont typeface="Arial" pitchFamily="34" charset="0"/>
              <a:buChar char="•"/>
            </a:pPr>
            <a:r>
              <a:rPr lang="en-US" baseline="0" dirty="0" smtClean="0"/>
              <a:t>Kanban is a thinking system – there is no prescriptive way to implement it. You must think for your team and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Cycle Time: the time it</a:t>
            </a:r>
            <a:r>
              <a:rPr lang="en-US" baseline="0" dirty="0" smtClean="0"/>
              <a:t> takes to get work item through a process. Macro and Micro view of cycle time</a:t>
            </a:r>
          </a:p>
          <a:p>
            <a:pPr>
              <a:buFont typeface="Arial" pitchFamily="34" charset="0"/>
              <a:buChar char="•"/>
            </a:pPr>
            <a:r>
              <a:rPr lang="en-US" baseline="0" dirty="0" smtClean="0"/>
              <a:t>Lead Time: time it takes from request for feature or functionality, to delivery of feature or functionality</a:t>
            </a:r>
          </a:p>
          <a:p>
            <a:pPr>
              <a:buFont typeface="Arial" pitchFamily="34" charset="0"/>
              <a:buChar char="•"/>
            </a:pPr>
            <a:r>
              <a:rPr lang="en-US" baseline="0" dirty="0" smtClean="0"/>
              <a:t>Production Rate: how often a task is completed</a:t>
            </a:r>
          </a:p>
          <a:p>
            <a:pPr>
              <a:buFont typeface="Arial" pitchFamily="34" charset="0"/>
              <a:buChar char="•"/>
            </a:pPr>
            <a:r>
              <a:rPr lang="en-US" baseline="0" dirty="0" smtClean="0"/>
              <a:t>Process Cycle Efficiency: Cycle Time (System Level) / Lead Time</a:t>
            </a:r>
          </a:p>
          <a:p>
            <a:pPr>
              <a:buFont typeface="Arial" pitchFamily="34" charset="0"/>
              <a:buChar char="•"/>
            </a:pPr>
            <a:r>
              <a:rPr lang="en-US" dirty="0" smtClean="0"/>
              <a:t>These are trailing indicators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Focus on lead time, not production rate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Reducing</a:t>
            </a:r>
            <a:r>
              <a:rPr lang="en-US" baseline="0" dirty="0" smtClean="0"/>
              <a:t> lead time leads to capability to increase production rate</a:t>
            </a:r>
          </a:p>
          <a:p>
            <a:pPr>
              <a:buFont typeface="Arial" pitchFamily="34" charset="0"/>
              <a:buChar char="•"/>
            </a:pPr>
            <a:r>
              <a:rPr lang="en-US" dirty="0" smtClean="0"/>
              <a:t>Can reduce lead time by increasing speed of cars – no additional infrastructure needed, just need people to drive faster</a:t>
            </a:r>
          </a:p>
          <a:p>
            <a:pPr>
              <a:buFont typeface="Arial" pitchFamily="34" charset="0"/>
              <a:buChar char="•"/>
            </a:pPr>
            <a:r>
              <a:rPr lang="en-US" baseline="0" dirty="0" smtClean="0"/>
              <a:t>Focusing on production rate will not reduce lead time, may cost more – have to build more capacity – more lanes on the highway</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Total WIP in</a:t>
            </a:r>
            <a:r>
              <a:rPr lang="en-US" baseline="0" dirty="0" smtClean="0"/>
              <a:t> system and current WIP in each step are leading indicators</a:t>
            </a:r>
          </a:p>
          <a:p>
            <a:pPr>
              <a:buFont typeface="Arial" pitchFamily="34" charset="0"/>
              <a:buChar char="•"/>
            </a:pPr>
            <a:r>
              <a:rPr lang="en-US" baseline="0" dirty="0" smtClean="0"/>
              <a:t>Remember: Step + Queue = WIP limit</a:t>
            </a:r>
          </a:p>
          <a:p>
            <a:pPr>
              <a:buFont typeface="Arial" pitchFamily="34" charset="0"/>
              <a:buChar char="•"/>
            </a:pPr>
            <a:r>
              <a:rPr lang="en-US" baseline="0" dirty="0" smtClean="0"/>
              <a:t>Identify the problems that are already occurring in this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leveling in software engineering: breakdown and rollup of work</a:t>
            </a:r>
          </a:p>
          <a:p>
            <a:pPr>
              <a:buFont typeface="Arial" pitchFamily="34" charset="0"/>
              <a:buChar char="•"/>
            </a:pPr>
            <a:r>
              <a:rPr lang="en-US" dirty="0" smtClean="0"/>
              <a:t>Iterative and incremental</a:t>
            </a:r>
          </a:p>
          <a:p>
            <a:pPr>
              <a:buFont typeface="Arial" pitchFamily="34" charset="0"/>
              <a:buChar char="•"/>
            </a:pPr>
            <a:r>
              <a:rPr lang="en-US" dirty="0" smtClean="0"/>
              <a:t>Facilitates rapid feedback at work item level</a:t>
            </a:r>
          </a:p>
          <a:p>
            <a:pPr>
              <a:buFont typeface="Arial" pitchFamily="34" charset="0"/>
              <a:buChar char="•"/>
            </a:pPr>
            <a:r>
              <a:rPr lang="en-US" dirty="0" smtClean="0"/>
              <a:t>Measure and monitor at all levels of breakdown / roll up – multi-tiered kanban boards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Push</a:t>
            </a:r>
            <a:r>
              <a:rPr lang="en-US" baseline="0" dirty="0" smtClean="0"/>
              <a:t> is not inherently evil</a:t>
            </a:r>
            <a:endParaRPr lang="en-US" dirty="0" smtClean="0"/>
          </a:p>
          <a:p>
            <a:pPr>
              <a:buFont typeface="Arial" pitchFamily="34" charset="0"/>
              <a:buChar char="•"/>
            </a:pPr>
            <a:r>
              <a:rPr lang="en-US" dirty="0" smtClean="0"/>
              <a:t>Every pull system needs</a:t>
            </a:r>
            <a:r>
              <a:rPr lang="en-US" baseline="0" dirty="0" smtClean="0"/>
              <a:t> a little push</a:t>
            </a:r>
          </a:p>
          <a:p>
            <a:pPr>
              <a:buFont typeface="Arial" pitchFamily="34" charset="0"/>
              <a:buChar char="•"/>
            </a:pPr>
            <a:r>
              <a:rPr lang="en-US" baseline="0" dirty="0" smtClean="0"/>
              <a:t>Customer pushes requirements onto us</a:t>
            </a:r>
          </a:p>
          <a:p>
            <a:pPr>
              <a:buFont typeface="Arial" pitchFamily="34" charset="0"/>
              <a:buChar char="•"/>
            </a:pPr>
            <a:r>
              <a:rPr lang="en-US" baseline="0" dirty="0" smtClean="0"/>
              <a:t>Scheduling work breakdown and work item design: pushing work items into backlog, ready to go</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Before you get started: kanban is not “the one true way”.</a:t>
            </a:r>
            <a:r>
              <a:rPr lang="en-US" baseline="0" dirty="0" smtClean="0"/>
              <a:t> </a:t>
            </a:r>
            <a:r>
              <a:rPr lang="en-US" dirty="0" smtClean="0"/>
              <a:t>There</a:t>
            </a:r>
            <a:r>
              <a:rPr lang="en-US" baseline="0" dirty="0" smtClean="0"/>
              <a:t> are no silver bullets</a:t>
            </a:r>
          </a:p>
          <a:p>
            <a:pPr>
              <a:buFont typeface="Arial" pitchFamily="34" charset="0"/>
              <a:buChar char="•"/>
            </a:pPr>
            <a:r>
              <a:rPr lang="en-US" dirty="0" smtClean="0"/>
              <a:t>People already have an inclination towards Scrum and Scrum will work may not need kanban</a:t>
            </a:r>
          </a:p>
          <a:p>
            <a:pPr>
              <a:buFont typeface="Arial" pitchFamily="34" charset="0"/>
              <a:buChar char="•"/>
            </a:pPr>
            <a:r>
              <a:rPr lang="en-US" baseline="0" dirty="0" smtClean="0"/>
              <a:t>If you are not willing to do the work, to think through your specific circumstances, then kanban and lean systems may not be right for you</a:t>
            </a:r>
          </a:p>
          <a:p>
            <a:pPr>
              <a:buFont typeface="Arial" pitchFamily="34" charset="0"/>
              <a:buChar char="•"/>
            </a:pPr>
            <a:r>
              <a:rPr lang="en-US" baseline="0" dirty="0" smtClean="0"/>
              <a:t>If your team is already highly successful, and like what they are currently doing, this may not be for you</a:t>
            </a:r>
          </a:p>
          <a:p>
            <a:pPr>
              <a:buFont typeface="Arial" pitchFamily="34" charset="0"/>
              <a:buChar char="•"/>
            </a:pPr>
            <a:r>
              <a:rPr lang="en-US" baseline="0" dirty="0" smtClean="0"/>
              <a:t>If your organization is top-down, command-and-control style, you will likely have a large fight on your hands</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At a minimum, though, most teams should be able to implement limited WIP and pull, within their own spheres of influence</a:t>
            </a:r>
          </a:p>
          <a:p>
            <a:pPr>
              <a:buFont typeface="Arial" pitchFamily="34" charset="0"/>
              <a:buChar char="•"/>
            </a:pPr>
            <a:r>
              <a:rPr lang="en-US" baseline="0" dirty="0" smtClean="0"/>
              <a:t>If you’re looking to take your process to the next step and are willing to pay the price of facilitating systemic change in your organization, kanban is an effective facilitator of change, when applied to your specific circumstances</a:t>
            </a:r>
          </a:p>
          <a:p>
            <a:pPr>
              <a:buFont typeface="Arial" pitchFamily="34" charset="0"/>
              <a:buChar char="•"/>
            </a:pPr>
            <a:r>
              <a:rPr lang="en-US" baseline="0" dirty="0" smtClean="0"/>
              <a:t>Teams that are fluid or have shared resources are good candidates for kanban</a:t>
            </a:r>
          </a:p>
          <a:p>
            <a:pPr>
              <a:buFont typeface="Arial" pitchFamily="34" charset="0"/>
              <a:buChar char="•"/>
            </a:pPr>
            <a:r>
              <a:rPr lang="en-US" baseline="0" dirty="0" smtClean="0"/>
              <a:t>Teams that are new to agile and want a change management solution to help them become agile are good candidates for kanban</a:t>
            </a:r>
          </a:p>
          <a:p>
            <a:pPr>
              <a:buFont typeface="Arial" pitchFamily="34" charset="0"/>
              <a:buChar char="•"/>
            </a:pPr>
            <a:r>
              <a:rPr lang="en-US" baseline="0" dirty="0" smtClean="0"/>
              <a:t>Teams that are already agile but running into limitations based on time boxes and other synchronization issues</a:t>
            </a:r>
          </a:p>
          <a:p>
            <a:pPr>
              <a:buFont typeface="Arial" pitchFamily="34" charset="0"/>
              <a:buChar char="•"/>
            </a:pPr>
            <a:r>
              <a:rPr lang="en-US" baseline="0" dirty="0" smtClean="0"/>
              <a:t>Teams that are looking to improve an already stable and well performing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Large batches of work build up over time and across each</a:t>
            </a:r>
            <a:r>
              <a:rPr lang="en-US" baseline="0" dirty="0" smtClean="0"/>
              <a:t> phase</a:t>
            </a:r>
          </a:p>
          <a:p>
            <a:pPr eaLnBrk="1" hangingPunct="1">
              <a:buFont typeface="Arial" pitchFamily="34" charset="0"/>
              <a:buChar char="•"/>
            </a:pPr>
            <a:r>
              <a:rPr lang="en-US" dirty="0" smtClean="0"/>
              <a:t>Each hand off adds more work for that</a:t>
            </a:r>
            <a:r>
              <a:rPr lang="en-US" baseline="0" dirty="0" smtClean="0"/>
              <a:t> team to handle, making it more likely that previous knowledge is lost</a:t>
            </a:r>
          </a:p>
          <a:p>
            <a:pPr eaLnBrk="1" hangingPunct="1">
              <a:buFont typeface="Arial" pitchFamily="34" charset="0"/>
              <a:buChar char="•"/>
            </a:pPr>
            <a:r>
              <a:rPr lang="en-US" baseline="0" dirty="0" smtClean="0"/>
              <a:t>If even a small item was incorrect in the beginning stages, the covariance effect can be massive, causing 10 to 100 times the cost to fix in later phases</a:t>
            </a:r>
            <a:endParaRPr lang="en-US" dirty="0"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F3F9581-4A90-40CD-A033-9B66AC90120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41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Agile Manifesto got it right</a:t>
            </a:r>
          </a:p>
          <a:p>
            <a:pPr eaLnBrk="1" hangingPunct="1">
              <a:buFont typeface="Arial" pitchFamily="34" charset="0"/>
              <a:buChar char="•"/>
            </a:pPr>
            <a:r>
              <a:rPr lang="en-US" dirty="0" smtClean="0"/>
              <a:t>“light-weight” processes, focused on rapid feedback and delivering</a:t>
            </a:r>
            <a:r>
              <a:rPr lang="en-US" baseline="0" dirty="0" smtClean="0"/>
              <a:t> small, valuable units of work in</a:t>
            </a:r>
          </a:p>
          <a:p>
            <a:pPr eaLnBrk="1" hangingPunct="1">
              <a:buFont typeface="Arial" pitchFamily="34" charset="0"/>
              <a:buChar char="•"/>
            </a:pPr>
            <a:r>
              <a:rPr lang="en-US" baseline="0" dirty="0" smtClean="0"/>
              <a:t>Focus on working software and human relationships, etc, rather than excessive documentation and formal process, etc</a:t>
            </a:r>
          </a:p>
          <a:p>
            <a:pPr eaLnBrk="1" hangingPunct="1">
              <a:buFont typeface="Arial" pitchFamily="34" charset="0"/>
              <a:buChar char="•"/>
            </a:pPr>
            <a:r>
              <a:rPr lang="en-US" baseline="0" dirty="0" smtClean="0"/>
              <a:t>Does not obviate the need for documentation and process – rather puts them into the correct light of ‘do they add value’</a:t>
            </a: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E9EAF4-5E2E-4BB5-B06B-F5B36E96AC10}"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Some agile manifestations</a:t>
            </a:r>
            <a:r>
              <a:rPr lang="en-US" baseline="0" dirty="0" smtClean="0"/>
              <a:t> got a few things a little bit off</a:t>
            </a:r>
            <a:endParaRPr lang="en-US" dirty="0" smtClean="0"/>
          </a:p>
          <a:p>
            <a:pPr eaLnBrk="1" hangingPunct="1">
              <a:buFont typeface="Arial" pitchFamily="34" charset="0"/>
              <a:buChar char="•"/>
            </a:pPr>
            <a:r>
              <a:rPr lang="en-US" dirty="0" smtClean="0"/>
              <a:t>Iterative != </a:t>
            </a:r>
            <a:r>
              <a:rPr lang="en-US" dirty="0" err="1" smtClean="0"/>
              <a:t>timebox</a:t>
            </a:r>
            <a:endParaRPr lang="en-US" dirty="0" smtClean="0"/>
          </a:p>
          <a:p>
            <a:pPr eaLnBrk="1" hangingPunct="1">
              <a:buFont typeface="Arial" pitchFamily="34" charset="0"/>
              <a:buChar char="•"/>
            </a:pPr>
            <a:r>
              <a:rPr lang="en-US" dirty="0" smtClean="0"/>
              <a:t>not everything fits into a 2 week iteration or 1 month sprint</a:t>
            </a:r>
          </a:p>
          <a:p>
            <a:pPr eaLnBrk="1" hangingPunct="1">
              <a:buFont typeface="Arial" pitchFamily="34" charset="0"/>
              <a:buChar char="•"/>
            </a:pPr>
            <a:r>
              <a:rPr lang="en-US" dirty="0" smtClean="0"/>
              <a:t>Rhythm and cadence can be complex when dealing with multiple aspects of the process</a:t>
            </a:r>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D684CD-C257-49B6-9245-0E3689108A01}"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customer’s needs will change</a:t>
            </a:r>
            <a:r>
              <a:rPr lang="en-US" baseline="0" dirty="0" smtClean="0"/>
              <a:t> without regard to time boxes</a:t>
            </a:r>
          </a:p>
          <a:p>
            <a:pPr>
              <a:buFont typeface="Arial" pitchFamily="34" charset="0"/>
              <a:buChar char="•"/>
            </a:pPr>
            <a:r>
              <a:rPr lang="en-US" baseline="0" dirty="0" smtClean="0"/>
              <a:t>With even a small change, schedules are thrown out the window and we scramble to catch up and re-plan</a:t>
            </a:r>
          </a:p>
          <a:p>
            <a:pPr>
              <a:buFont typeface="Arial" pitchFamily="34" charset="0"/>
              <a:buChar char="•"/>
            </a:pPr>
            <a:r>
              <a:rPr lang="en-US" baseline="0" dirty="0" smtClean="0"/>
              <a:t>Short iterations or sprint help to alleviate this, but can create additional problems in delivering valuable units of work</a:t>
            </a:r>
          </a:p>
          <a:p>
            <a:pPr>
              <a:buFont typeface="Arial" pitchFamily="34" charset="0"/>
              <a:buChar char="•"/>
            </a:pPr>
            <a:r>
              <a:rPr lang="en-US" baseline="0" dirty="0" smtClean="0"/>
              <a:t>We (industry) seem to be stuck in reactionary mode instead of proactive approach</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Suppliment</a:t>
            </a:r>
            <a:r>
              <a:rPr lang="en-US" dirty="0" smtClean="0"/>
              <a:t> agile</a:t>
            </a:r>
            <a:r>
              <a:rPr lang="en-US" baseline="0" dirty="0" smtClean="0"/>
              <a:t> manifesto and methodologies with Lean Thinking and Lean principles</a:t>
            </a:r>
            <a:endParaRPr lang="en-US" dirty="0" smtClean="0"/>
          </a:p>
          <a:p>
            <a:pPr>
              <a:buFont typeface="Arial" pitchFamily="34" charset="0"/>
              <a:buChar char="•"/>
            </a:pPr>
            <a:r>
              <a:rPr lang="en-US" dirty="0" smtClean="0"/>
              <a:t>Eliminate waste</a:t>
            </a:r>
          </a:p>
          <a:p>
            <a:pPr>
              <a:buFont typeface="Arial" pitchFamily="34" charset="0"/>
              <a:buChar char="•"/>
            </a:pPr>
            <a:r>
              <a:rPr lang="en-US" dirty="0" smtClean="0"/>
              <a:t>Respect for people</a:t>
            </a:r>
          </a:p>
          <a:p>
            <a:pPr>
              <a:buFont typeface="Arial" pitchFamily="34" charset="0"/>
              <a:buChar char="•"/>
            </a:pPr>
            <a:r>
              <a:rPr lang="en-US" dirty="0" smtClean="0"/>
              <a:t>Continuous improvement</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Systems thinking</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Standish Group’s CHAOS report reveals dramatic data about used features</a:t>
            </a:r>
          </a:p>
          <a:p>
            <a:pPr>
              <a:buFont typeface="Arial" pitchFamily="34" charset="0"/>
              <a:buChar char="•"/>
            </a:pPr>
            <a:r>
              <a:rPr lang="en-US" dirty="0" smtClean="0"/>
              <a:t>Single largest waste of time and effort in software development: working on features and functionality that are never used</a:t>
            </a:r>
          </a:p>
          <a:p>
            <a:pPr>
              <a:buFont typeface="Arial" pitchFamily="34" charset="0"/>
              <a:buChar char="•"/>
            </a:pPr>
            <a:r>
              <a:rPr lang="en-US" dirty="0" smtClean="0"/>
              <a:t>Take time from Never</a:t>
            </a:r>
            <a:r>
              <a:rPr lang="en-US" baseline="0" dirty="0" smtClean="0"/>
              <a:t> and Rarely features (58% of features) and convert that into cost savings and/or additional functionality that the customer needs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7AF086-79FB-4C6A-B54C-BD78D7B86B57}" type="datetimeFigureOut">
              <a:rPr lang="en-US"/>
              <a:pPr>
                <a:defRPr/>
              </a:pPr>
              <a:t>9/15/2009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5F84C0-54B2-4BB4-947E-B4329C0CE10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59EBDB-E93D-4F45-91C9-B976DCB9E87E}" type="datetimeFigureOut">
              <a:rPr lang="en-US"/>
              <a:pPr>
                <a:defRPr/>
              </a:pPr>
              <a:t>9/15/2009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86F164-2581-4951-AB48-0FB4D26C1CB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4F5E466-E6FC-448A-B638-042A73B53446}" type="datetimeFigureOut">
              <a:rPr lang="en-US"/>
              <a:pPr>
                <a:defRPr/>
              </a:pPr>
              <a:t>9/15/2009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A60A7B-F9CA-4C33-A3F7-58828377C0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90348FC-90E1-4A83-BDA3-58295E91A1F5}" type="datetimeFigureOut">
              <a:rPr lang="en-US"/>
              <a:pPr>
                <a:defRPr/>
              </a:pPr>
              <a:t>9/15/2009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8DCCB6-AFC3-4059-B0F5-ACAB7551CED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B7621E8-8612-4169-B4A0-0F81CFBAD25B}" type="datetimeFigureOut">
              <a:rPr lang="en-US"/>
              <a:pPr>
                <a:defRPr/>
              </a:pPr>
              <a:t>9/15/2009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BFF1AF-FB81-426E-BF55-0E4B87EED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CCFCDAF-F55D-4733-BB0A-9372F4DC6BD6}" type="datetimeFigureOut">
              <a:rPr lang="en-US"/>
              <a:pPr>
                <a:defRPr/>
              </a:pPr>
              <a:t>9/15/2009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F4C1A3-2FD9-427B-9371-3B405ED71E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D5ECDF1-1606-4C82-ACA6-D21A61180457}" type="datetimeFigureOut">
              <a:rPr lang="en-US"/>
              <a:pPr>
                <a:defRPr/>
              </a:pPr>
              <a:t>9/15/2009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9BEF54F-2646-4A7B-ADAF-AD82CF1A458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C71D245-EA5C-4149-A8A4-B3DE87951BCE}" type="datetimeFigureOut">
              <a:rPr lang="en-US"/>
              <a:pPr>
                <a:defRPr/>
              </a:pPr>
              <a:t>9/15/2009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7ED9D9-2542-4635-A4F9-C45C12421FD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E2C62F-6989-42D8-B27C-87F04E98FAC3}" type="datetimeFigureOut">
              <a:rPr lang="en-US"/>
              <a:pPr>
                <a:defRPr/>
              </a:pPr>
              <a:t>9/15/2009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DA31054-A8D9-4D6A-B8BF-8D54664F97B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837F3C2-354C-42F7-A967-390A5364A366}" type="datetimeFigureOut">
              <a:rPr lang="en-US"/>
              <a:pPr>
                <a:defRPr/>
              </a:pPr>
              <a:t>9/15/2009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10DFF9-480D-4B5F-AA5A-32BCA752916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439B272-43AF-4AB6-89C3-766A339CF53B}" type="datetimeFigureOut">
              <a:rPr lang="en-US"/>
              <a:pPr>
                <a:defRPr/>
              </a:pPr>
              <a:t>9/15/2009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DF5356-94BC-455F-AEAB-82053A53B39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7A84A9D-AC74-4BA8-B6C6-6F6B9BCEA724}" type="datetimeFigureOut">
              <a:rPr lang="en-US"/>
              <a:pPr>
                <a:defRPr/>
              </a:pPr>
              <a:t>9/15/2009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D581791-FFA2-4CA5-BCA9-4E3C3B5B61F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limitedwipsociety.org/" TargetMode="External"/><Relationship Id="rId7" Type="http://schemas.openxmlformats.org/officeDocument/2006/relationships/hyperlink" Target="http://blog.scottbellware.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www.poppendieck.com/" TargetMode="External"/><Relationship Id="rId5" Type="http://schemas.openxmlformats.org/officeDocument/2006/relationships/hyperlink" Target="http://agilemanagement.net/" TargetMode="External"/><Relationship Id="rId4" Type="http://schemas.openxmlformats.org/officeDocument/2006/relationships/hyperlink" Target="http://finance.groups.yahoo.com/group/kanbandev/"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twitter.com/derickbailey"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mclaneat.com/" TargetMode="External"/><Relationship Id="rId5" Type="http://schemas.openxmlformats.org/officeDocument/2006/relationships/hyperlink" Target="http://derickbailey.lostechies.com/" TargetMode="External"/><Relationship Id="rId4" Type="http://schemas.openxmlformats.org/officeDocument/2006/relationships/hyperlink" Target="mailto:derick@derickbailey.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6"/>
          <p:cNvSpPr txBox="1">
            <a:spLocks noChangeArrowheads="1"/>
          </p:cNvSpPr>
          <p:nvPr/>
        </p:nvSpPr>
        <p:spPr bwMode="auto">
          <a:xfrm>
            <a:off x="1997075" y="6091238"/>
            <a:ext cx="5149850" cy="461962"/>
          </a:xfrm>
          <a:prstGeom prst="rect">
            <a:avLst/>
          </a:prstGeom>
          <a:noFill/>
          <a:ln w="9525">
            <a:noFill/>
            <a:miter lim="800000"/>
            <a:headEnd/>
            <a:tailEnd/>
          </a:ln>
        </p:spPr>
        <p:txBody>
          <a:bodyPr wrap="none">
            <a:spAutoFit/>
          </a:bodyPr>
          <a:lstStyle/>
          <a:p>
            <a:pPr algn="ctr"/>
            <a:r>
              <a:rPr lang="en-US" sz="2400">
                <a:solidFill>
                  <a:schemeClr val="bg1"/>
                </a:solidFill>
                <a:latin typeface="Calibri" pitchFamily="34" charset="0"/>
              </a:rPr>
              <a:t>Balancing Work In Process And Capacity</a:t>
            </a:r>
          </a:p>
        </p:txBody>
      </p:sp>
      <p:sp>
        <p:nvSpPr>
          <p:cNvPr id="2051" name="TextBox 3"/>
          <p:cNvSpPr txBox="1">
            <a:spLocks noChangeArrowheads="1"/>
          </p:cNvSpPr>
          <p:nvPr/>
        </p:nvSpPr>
        <p:spPr bwMode="auto">
          <a:xfrm>
            <a:off x="819150" y="95250"/>
            <a:ext cx="7505700" cy="1200150"/>
          </a:xfrm>
          <a:prstGeom prst="rect">
            <a:avLst/>
          </a:prstGeom>
          <a:noFill/>
          <a:ln w="9525">
            <a:noFill/>
            <a:miter lim="800000"/>
            <a:headEnd/>
            <a:tailEnd/>
          </a:ln>
        </p:spPr>
        <p:txBody>
          <a:bodyPr wrap="none">
            <a:spAutoFit/>
          </a:bodyPr>
          <a:lstStyle/>
          <a:p>
            <a:r>
              <a:rPr lang="en-US" sz="7200">
                <a:solidFill>
                  <a:schemeClr val="bg1"/>
                </a:solidFill>
                <a:latin typeface="Calibri" pitchFamily="34" charset="0"/>
              </a:rPr>
              <a:t>Introducing Kanban</a:t>
            </a:r>
          </a:p>
        </p:txBody>
      </p:sp>
      <p:pic>
        <p:nvPicPr>
          <p:cNvPr id="9" name="Picture 3"/>
          <p:cNvPicPr>
            <a:picLocks noChangeAspect="1" noChangeArrowheads="1"/>
          </p:cNvPicPr>
          <p:nvPr/>
        </p:nvPicPr>
        <p:blipFill>
          <a:blip r:embed="rId3"/>
          <a:srcRect/>
          <a:stretch>
            <a:fillRect/>
          </a:stretch>
        </p:blipFill>
        <p:spPr bwMode="auto">
          <a:xfrm>
            <a:off x="864250" y="1496158"/>
            <a:ext cx="7415501" cy="437124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srcRect/>
          <a:stretch>
            <a:fillRect/>
          </a:stretch>
        </p:blipFill>
        <p:spPr bwMode="auto">
          <a:xfrm>
            <a:off x="990600" y="1148214"/>
            <a:ext cx="7162800" cy="45615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2529775" y="95250"/>
            <a:ext cx="40844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Tools</a:t>
            </a:r>
            <a:endParaRPr lang="en-US" sz="7200" dirty="0">
              <a:solidFill>
                <a:schemeClr val="bg1"/>
              </a:solidFill>
              <a:latin typeface="Calibri" pitchFamily="34" charset="0"/>
            </a:endParaRPr>
          </a:p>
        </p:txBody>
      </p:sp>
      <p:pic>
        <p:nvPicPr>
          <p:cNvPr id="3" name="Picture 4"/>
          <p:cNvPicPr>
            <a:picLocks noChangeAspect="1" noChangeArrowheads="1"/>
          </p:cNvPicPr>
          <p:nvPr/>
        </p:nvPicPr>
        <p:blipFill>
          <a:blip r:embed="rId3"/>
          <a:srcRect/>
          <a:stretch>
            <a:fillRect/>
          </a:stretch>
        </p:blipFill>
        <p:spPr bwMode="auto">
          <a:xfrm>
            <a:off x="976200" y="1517583"/>
            <a:ext cx="7191600" cy="48070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srcRect t="8807" b="8807"/>
          <a:stretch>
            <a:fillRect/>
          </a:stretch>
        </p:blipFill>
        <p:spPr bwMode="auto">
          <a:xfrm>
            <a:off x="990607" y="941674"/>
            <a:ext cx="7162787" cy="5078126"/>
          </a:xfrm>
          <a:prstGeom prst="roundRect">
            <a:avLst/>
          </a:prstGeom>
          <a:noFill/>
          <a:ln w="9525">
            <a:noFill/>
            <a:miter lim="800000"/>
            <a:headEnd/>
            <a:tailEnd/>
          </a:ln>
          <a:effectLst/>
        </p:spPr>
      </p:pic>
      <p:grpSp>
        <p:nvGrpSpPr>
          <p:cNvPr id="33" name="Group 32"/>
          <p:cNvGrpSpPr/>
          <p:nvPr/>
        </p:nvGrpSpPr>
        <p:grpSpPr>
          <a:xfrm>
            <a:off x="2057400" y="1981200"/>
            <a:ext cx="4419600" cy="2971800"/>
            <a:chOff x="1905000" y="2057400"/>
            <a:chExt cx="4419600" cy="2971800"/>
          </a:xfrm>
        </p:grpSpPr>
        <p:sp>
          <p:nvSpPr>
            <p:cNvPr id="7" name="Rectangle 6"/>
            <p:cNvSpPr/>
            <p:nvPr/>
          </p:nvSpPr>
          <p:spPr>
            <a:xfrm>
              <a:off x="1905000" y="2057400"/>
              <a:ext cx="9144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input</a:t>
              </a:r>
              <a:endParaRPr lang="en-US" dirty="0"/>
            </a:p>
          </p:txBody>
        </p:sp>
        <p:sp>
          <p:nvSpPr>
            <p:cNvPr id="8" name="Rectangle 7"/>
            <p:cNvSpPr/>
            <p:nvPr/>
          </p:nvSpPr>
          <p:spPr>
            <a:xfrm>
              <a:off x="3200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0" name="Straight Arrow Connector 9"/>
            <p:cNvCxnSpPr>
              <a:stCxn id="7" idx="3"/>
              <a:endCxn id="8" idx="1"/>
            </p:cNvCxnSpPr>
            <p:nvPr/>
          </p:nvCxnSpPr>
          <p:spPr>
            <a:xfrm>
              <a:off x="2819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3200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4343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4343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343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5486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5410200" y="4572000"/>
              <a:ext cx="9144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cxnSp>
          <p:nvCxnSpPr>
            <p:cNvPr id="18" name="Straight Arrow Connector 17"/>
            <p:cNvCxnSpPr>
              <a:stCxn id="8" idx="3"/>
              <a:endCxn id="12" idx="1"/>
            </p:cNvCxnSpPr>
            <p:nvPr/>
          </p:nvCxnSpPr>
          <p:spPr>
            <a:xfrm>
              <a:off x="3962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8" idx="2"/>
              <a:endCxn id="11" idx="0"/>
            </p:cNvCxnSpPr>
            <p:nvPr/>
          </p:nvCxnSpPr>
          <p:spPr>
            <a:xfrm rot="5400000">
              <a:off x="3390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1" idx="3"/>
              <a:endCxn id="13" idx="1"/>
            </p:cNvCxnSpPr>
            <p:nvPr/>
          </p:nvCxnSpPr>
          <p:spPr>
            <a:xfrm>
              <a:off x="3962400" y="31242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2" idx="2"/>
              <a:endCxn id="13" idx="0"/>
            </p:cNvCxnSpPr>
            <p:nvPr/>
          </p:nvCxnSpPr>
          <p:spPr>
            <a:xfrm rot="5400000">
              <a:off x="4533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3" idx="2"/>
              <a:endCxn id="14" idx="0"/>
            </p:cNvCxnSpPr>
            <p:nvPr/>
          </p:nvCxnSpPr>
          <p:spPr>
            <a:xfrm rot="5400000">
              <a:off x="4533900" y="35433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4" idx="3"/>
              <a:endCxn id="15" idx="1"/>
            </p:cNvCxnSpPr>
            <p:nvPr/>
          </p:nvCxnSpPr>
          <p:spPr>
            <a:xfrm>
              <a:off x="5105400" y="39624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5" idx="2"/>
              <a:endCxn id="16" idx="0"/>
            </p:cNvCxnSpPr>
            <p:nvPr/>
          </p:nvCxnSpPr>
          <p:spPr>
            <a:xfrm rot="5400000">
              <a:off x="5676900" y="43815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a:srcRect l="-39245" r="-39245"/>
          <a:stretch>
            <a:fillRect/>
          </a:stretch>
        </p:blipFill>
        <p:spPr bwMode="auto">
          <a:xfrm>
            <a:off x="982704" y="1026064"/>
            <a:ext cx="7178592" cy="4805872"/>
          </a:xfrm>
          <a:prstGeom prst="roundRect">
            <a:avLst/>
          </a:prstGeom>
          <a:solidFill>
            <a:schemeClr val="bg1"/>
          </a:solid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52500" y="1485900"/>
            <a:ext cx="7239000" cy="388620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t="10035" b="6690"/>
          <a:stretch>
            <a:fillRect/>
          </a:stretch>
        </p:blipFill>
        <p:spPr bwMode="auto">
          <a:xfrm>
            <a:off x="876300" y="1104594"/>
            <a:ext cx="7391400" cy="464881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535991" y="95250"/>
            <a:ext cx="807201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Pull Systems: Kanban</a:t>
            </a:r>
            <a:endParaRPr lang="en-US" sz="7200" dirty="0">
              <a:solidFill>
                <a:schemeClr val="bg1"/>
              </a:solidFill>
              <a:latin typeface="Calibri" pitchFamily="34" charset="0"/>
            </a:endParaRPr>
          </a:p>
        </p:txBody>
      </p:sp>
      <p:pic>
        <p:nvPicPr>
          <p:cNvPr id="3" name="Picture 3"/>
          <p:cNvPicPr>
            <a:picLocks noChangeAspect="1" noChangeArrowheads="1"/>
          </p:cNvPicPr>
          <p:nvPr/>
        </p:nvPicPr>
        <p:blipFill>
          <a:blip r:embed="rId3"/>
          <a:srcRect/>
          <a:stretch>
            <a:fillRect/>
          </a:stretch>
        </p:blipFill>
        <p:spPr bwMode="auto">
          <a:xfrm>
            <a:off x="990600" y="1386840"/>
            <a:ext cx="7162800" cy="501396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srcRect/>
          <a:stretch>
            <a:fillRect/>
          </a:stretch>
        </p:blipFill>
        <p:spPr bwMode="auto">
          <a:xfrm>
            <a:off x="990600" y="1195338"/>
            <a:ext cx="7162800" cy="446732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875110" y="938463"/>
            <a:ext cx="7393780" cy="498107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88153" y="1373004"/>
            <a:ext cx="7167694" cy="411199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1"/>
          <p:cNvGrpSpPr/>
          <p:nvPr/>
        </p:nvGrpSpPr>
        <p:grpSpPr>
          <a:xfrm>
            <a:off x="1371600" y="2190950"/>
            <a:ext cx="1219200" cy="2476100"/>
            <a:chOff x="1423430" y="2248300"/>
            <a:chExt cx="1219200" cy="2476100"/>
          </a:xfrm>
        </p:grpSpPr>
        <p:grpSp>
          <p:nvGrpSpPr>
            <p:cNvPr id="4" name="Group 8"/>
            <p:cNvGrpSpPr/>
            <p:nvPr/>
          </p:nvGrpSpPr>
          <p:grpSpPr>
            <a:xfrm>
              <a:off x="1423430" y="2610624"/>
              <a:ext cx="1219200" cy="1447800"/>
              <a:chOff x="1219200" y="2133600"/>
              <a:chExt cx="1219200" cy="1447800"/>
            </a:xfrm>
          </p:grpSpPr>
          <p:sp>
            <p:nvSpPr>
              <p:cNvPr id="5" name="Rectangle 4"/>
              <p:cNvSpPr/>
              <p:nvPr/>
            </p:nvSpPr>
            <p:spPr>
              <a:xfrm>
                <a:off x="1219200" y="2133600"/>
                <a:ext cx="12192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Task A</a:t>
                </a:r>
                <a:endParaRPr lang="en-US" dirty="0"/>
              </a:p>
            </p:txBody>
          </p:sp>
          <p:sp>
            <p:nvSpPr>
              <p:cNvPr id="6" name="Rectangle 5"/>
              <p:cNvSpPr/>
              <p:nvPr/>
            </p:nvSpPr>
            <p:spPr>
              <a:xfrm>
                <a:off x="1219200" y="2514600"/>
                <a:ext cx="12192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Task B</a:t>
                </a:r>
                <a:endParaRPr lang="en-US" dirty="0"/>
              </a:p>
            </p:txBody>
          </p:sp>
          <p:sp>
            <p:nvSpPr>
              <p:cNvPr id="7" name="Rectangle 6"/>
              <p:cNvSpPr/>
              <p:nvPr/>
            </p:nvSpPr>
            <p:spPr>
              <a:xfrm>
                <a:off x="1219200" y="2895600"/>
                <a:ext cx="12192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Task C</a:t>
                </a:r>
                <a:endParaRPr lang="en-US" dirty="0"/>
              </a:p>
            </p:txBody>
          </p:sp>
          <p:sp>
            <p:nvSpPr>
              <p:cNvPr id="8" name="Rectangle 7"/>
              <p:cNvSpPr/>
              <p:nvPr/>
            </p:nvSpPr>
            <p:spPr>
              <a:xfrm>
                <a:off x="1219200" y="3276600"/>
                <a:ext cx="12192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Task D</a:t>
                </a:r>
                <a:endParaRPr lang="en-US" dirty="0"/>
              </a:p>
            </p:txBody>
          </p:sp>
        </p:grpSp>
        <p:sp>
          <p:nvSpPr>
            <p:cNvPr id="10" name="TextBox 9"/>
            <p:cNvSpPr txBox="1"/>
            <p:nvPr/>
          </p:nvSpPr>
          <p:spPr>
            <a:xfrm>
              <a:off x="1427704" y="2248300"/>
              <a:ext cx="1210652" cy="369332"/>
            </a:xfrm>
            <a:prstGeom prst="rect">
              <a:avLst/>
            </a:prstGeom>
            <a:noFill/>
          </p:spPr>
          <p:txBody>
            <a:bodyPr wrap="none" rtlCol="0">
              <a:spAutoFit/>
            </a:bodyPr>
            <a:lstStyle/>
            <a:p>
              <a:r>
                <a:rPr lang="en-US" dirty="0" smtClean="0"/>
                <a:t>To Do List</a:t>
              </a:r>
              <a:endParaRPr lang="en-US" dirty="0"/>
            </a:p>
          </p:txBody>
        </p:sp>
        <p:sp>
          <p:nvSpPr>
            <p:cNvPr id="31" name="Rectangle 30"/>
            <p:cNvSpPr/>
            <p:nvPr/>
          </p:nvSpPr>
          <p:spPr>
            <a:xfrm>
              <a:off x="1423430" y="4419600"/>
              <a:ext cx="12192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Time To Ramp Up </a:t>
              </a:r>
            </a:p>
            <a:p>
              <a:pPr algn="ctr"/>
              <a:r>
                <a:rPr lang="en-US" sz="1000" dirty="0" smtClean="0"/>
                <a:t>And Switch Tasks</a:t>
              </a:r>
              <a:endParaRPr lang="en-US" sz="1000" dirty="0"/>
            </a:p>
          </p:txBody>
        </p:sp>
      </p:grpSp>
      <p:cxnSp>
        <p:nvCxnSpPr>
          <p:cNvPr id="79" name="Straight Connector 78"/>
          <p:cNvCxnSpPr/>
          <p:nvPr/>
        </p:nvCxnSpPr>
        <p:spPr>
          <a:xfrm rot="5400000">
            <a:off x="1105694" y="3428206"/>
            <a:ext cx="3886200" cy="158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0800000" flipV="1">
            <a:off x="3504406" y="3810000"/>
            <a:ext cx="4267994" cy="79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5"/>
          <p:cNvGrpSpPr/>
          <p:nvPr/>
        </p:nvGrpSpPr>
        <p:grpSpPr>
          <a:xfrm>
            <a:off x="3962400" y="1371600"/>
            <a:ext cx="2867638" cy="2047775"/>
            <a:chOff x="3962400" y="1371600"/>
            <a:chExt cx="2867638" cy="2047775"/>
          </a:xfrm>
        </p:grpSpPr>
        <p:sp>
          <p:nvSpPr>
            <p:cNvPr id="13" name="TextBox 12"/>
            <p:cNvSpPr txBox="1"/>
            <p:nvPr/>
          </p:nvSpPr>
          <p:spPr>
            <a:xfrm>
              <a:off x="3986965" y="1371600"/>
              <a:ext cx="2694071" cy="369332"/>
            </a:xfrm>
            <a:prstGeom prst="rect">
              <a:avLst/>
            </a:prstGeom>
            <a:noFill/>
          </p:spPr>
          <p:txBody>
            <a:bodyPr wrap="none" rtlCol="0">
              <a:spAutoFit/>
            </a:bodyPr>
            <a:lstStyle/>
            <a:p>
              <a:r>
                <a:rPr lang="en-US" dirty="0" smtClean="0"/>
                <a:t>Frequent Task Switching</a:t>
              </a:r>
              <a:endParaRPr lang="en-US" dirty="0"/>
            </a:p>
          </p:txBody>
        </p:sp>
        <p:grpSp>
          <p:nvGrpSpPr>
            <p:cNvPr id="11" name="Group 57"/>
            <p:cNvGrpSpPr/>
            <p:nvPr/>
          </p:nvGrpSpPr>
          <p:grpSpPr>
            <a:xfrm>
              <a:off x="3962400" y="1740932"/>
              <a:ext cx="2743200" cy="304800"/>
              <a:chOff x="3962400" y="2628900"/>
              <a:chExt cx="2743200" cy="304800"/>
            </a:xfrm>
          </p:grpSpPr>
          <p:sp>
            <p:nvSpPr>
              <p:cNvPr id="14" name="Rectangle 13"/>
              <p:cNvSpPr/>
              <p:nvPr/>
            </p:nvSpPr>
            <p:spPr>
              <a:xfrm>
                <a:off x="4267200" y="2628900"/>
                <a:ext cx="3048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8" name="Rectangle 17"/>
              <p:cNvSpPr/>
              <p:nvPr/>
            </p:nvSpPr>
            <p:spPr>
              <a:xfrm>
                <a:off x="4876800" y="2628900"/>
                <a:ext cx="3048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a:t>
                </a:r>
                <a:endParaRPr lang="en-US" dirty="0"/>
              </a:p>
            </p:txBody>
          </p:sp>
          <p:sp>
            <p:nvSpPr>
              <p:cNvPr id="22" name="Rectangle 21"/>
              <p:cNvSpPr/>
              <p:nvPr/>
            </p:nvSpPr>
            <p:spPr>
              <a:xfrm>
                <a:off x="5486400" y="2628900"/>
                <a:ext cx="3048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26" name="Rectangle 25"/>
              <p:cNvSpPr/>
              <p:nvPr/>
            </p:nvSpPr>
            <p:spPr>
              <a:xfrm>
                <a:off x="6096000" y="2628900"/>
                <a:ext cx="3048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a:t>
                </a:r>
                <a:endParaRPr lang="en-US" dirty="0"/>
              </a:p>
            </p:txBody>
          </p:sp>
          <p:sp>
            <p:nvSpPr>
              <p:cNvPr id="29" name="Rectangle 28"/>
              <p:cNvSpPr/>
              <p:nvPr/>
            </p:nvSpPr>
            <p:spPr>
              <a:xfrm>
                <a:off x="39624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0" name="Rectangle 29"/>
              <p:cNvSpPr/>
              <p:nvPr/>
            </p:nvSpPr>
            <p:spPr>
              <a:xfrm>
                <a:off x="45720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3" name="Rectangle 32"/>
              <p:cNvSpPr/>
              <p:nvPr/>
            </p:nvSpPr>
            <p:spPr>
              <a:xfrm>
                <a:off x="51816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4" name="Rectangle 33"/>
              <p:cNvSpPr/>
              <p:nvPr/>
            </p:nvSpPr>
            <p:spPr>
              <a:xfrm>
                <a:off x="57912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5" name="Rectangle 34"/>
              <p:cNvSpPr/>
              <p:nvPr/>
            </p:nvSpPr>
            <p:spPr>
              <a:xfrm>
                <a:off x="64008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32" name="Group 58"/>
            <p:cNvGrpSpPr/>
            <p:nvPr/>
          </p:nvGrpSpPr>
          <p:grpSpPr>
            <a:xfrm>
              <a:off x="3962400" y="2198132"/>
              <a:ext cx="2743200" cy="304800"/>
              <a:chOff x="3962400" y="3238500"/>
              <a:chExt cx="2743200" cy="304800"/>
            </a:xfrm>
          </p:grpSpPr>
          <p:sp>
            <p:nvSpPr>
              <p:cNvPr id="12" name="Rectangle 11"/>
              <p:cNvSpPr/>
              <p:nvPr/>
            </p:nvSpPr>
            <p:spPr>
              <a:xfrm>
                <a:off x="3962400" y="3238500"/>
                <a:ext cx="3048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5" name="Rectangle 14"/>
              <p:cNvSpPr/>
              <p:nvPr/>
            </p:nvSpPr>
            <p:spPr>
              <a:xfrm>
                <a:off x="5181600" y="3238500"/>
                <a:ext cx="3048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7" name="Rectangle 16"/>
              <p:cNvSpPr/>
              <p:nvPr/>
            </p:nvSpPr>
            <p:spPr>
              <a:xfrm>
                <a:off x="4572000" y="3238500"/>
                <a:ext cx="3048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a:t>
                </a:r>
                <a:endParaRPr lang="en-US" dirty="0"/>
              </a:p>
            </p:txBody>
          </p:sp>
          <p:sp>
            <p:nvSpPr>
              <p:cNvPr id="19" name="Rectangle 18"/>
              <p:cNvSpPr/>
              <p:nvPr/>
            </p:nvSpPr>
            <p:spPr>
              <a:xfrm>
                <a:off x="6400800" y="3238500"/>
                <a:ext cx="3048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a:t>
                </a:r>
                <a:endParaRPr lang="en-US" dirty="0"/>
              </a:p>
            </p:txBody>
          </p:sp>
          <p:sp>
            <p:nvSpPr>
              <p:cNvPr id="25" name="Rectangle 24"/>
              <p:cNvSpPr/>
              <p:nvPr/>
            </p:nvSpPr>
            <p:spPr>
              <a:xfrm>
                <a:off x="5791200" y="3238500"/>
                <a:ext cx="3048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a:t>
                </a:r>
                <a:endParaRPr lang="en-US" dirty="0"/>
              </a:p>
            </p:txBody>
          </p:sp>
          <p:sp>
            <p:nvSpPr>
              <p:cNvPr id="36" name="Rectangle 35"/>
              <p:cNvSpPr/>
              <p:nvPr/>
            </p:nvSpPr>
            <p:spPr>
              <a:xfrm>
                <a:off x="4267200" y="32385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7" name="Rectangle 36"/>
              <p:cNvSpPr/>
              <p:nvPr/>
            </p:nvSpPr>
            <p:spPr>
              <a:xfrm>
                <a:off x="4876800" y="32385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8" name="Rectangle 37"/>
              <p:cNvSpPr/>
              <p:nvPr/>
            </p:nvSpPr>
            <p:spPr>
              <a:xfrm>
                <a:off x="5486400" y="32385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6096000" y="32385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47" name="Group 59"/>
            <p:cNvGrpSpPr/>
            <p:nvPr/>
          </p:nvGrpSpPr>
          <p:grpSpPr>
            <a:xfrm>
              <a:off x="3962400" y="2655332"/>
              <a:ext cx="2743200" cy="304800"/>
              <a:chOff x="3962400" y="3848100"/>
              <a:chExt cx="2743200" cy="304800"/>
            </a:xfrm>
          </p:grpSpPr>
          <p:sp>
            <p:nvSpPr>
              <p:cNvPr id="16" name="Rectangle 15"/>
              <p:cNvSpPr/>
              <p:nvPr/>
            </p:nvSpPr>
            <p:spPr>
              <a:xfrm>
                <a:off x="6096000" y="3848100"/>
                <a:ext cx="3048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1" name="Rectangle 20"/>
              <p:cNvSpPr/>
              <p:nvPr/>
            </p:nvSpPr>
            <p:spPr>
              <a:xfrm>
                <a:off x="4267200" y="3848100"/>
                <a:ext cx="3048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23" name="Rectangle 22"/>
              <p:cNvSpPr/>
              <p:nvPr/>
            </p:nvSpPr>
            <p:spPr>
              <a:xfrm>
                <a:off x="5486400" y="3848100"/>
                <a:ext cx="3048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27" name="Rectangle 26"/>
              <p:cNvSpPr/>
              <p:nvPr/>
            </p:nvSpPr>
            <p:spPr>
              <a:xfrm>
                <a:off x="4876800" y="3848100"/>
                <a:ext cx="3048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a:t>
                </a:r>
                <a:endParaRPr lang="en-US" dirty="0"/>
              </a:p>
            </p:txBody>
          </p:sp>
          <p:sp>
            <p:nvSpPr>
              <p:cNvPr id="40" name="Rectangle 39"/>
              <p:cNvSpPr/>
              <p:nvPr/>
            </p:nvSpPr>
            <p:spPr>
              <a:xfrm>
                <a:off x="39624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1" name="Rectangle 40"/>
              <p:cNvSpPr/>
              <p:nvPr/>
            </p:nvSpPr>
            <p:spPr>
              <a:xfrm>
                <a:off x="45720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2" name="Rectangle 41"/>
              <p:cNvSpPr/>
              <p:nvPr/>
            </p:nvSpPr>
            <p:spPr>
              <a:xfrm>
                <a:off x="51816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3" name="Rectangle 42"/>
              <p:cNvSpPr/>
              <p:nvPr/>
            </p:nvSpPr>
            <p:spPr>
              <a:xfrm>
                <a:off x="57912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4" name="Rectangle 43"/>
              <p:cNvSpPr/>
              <p:nvPr/>
            </p:nvSpPr>
            <p:spPr>
              <a:xfrm>
                <a:off x="64008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48" name="Group 60"/>
            <p:cNvGrpSpPr/>
            <p:nvPr/>
          </p:nvGrpSpPr>
          <p:grpSpPr>
            <a:xfrm>
              <a:off x="3962400" y="3112532"/>
              <a:ext cx="1524000" cy="304800"/>
              <a:chOff x="3962400" y="4457700"/>
              <a:chExt cx="1524000" cy="304800"/>
            </a:xfrm>
          </p:grpSpPr>
          <p:sp>
            <p:nvSpPr>
              <p:cNvPr id="20" name="Rectangle 19"/>
              <p:cNvSpPr/>
              <p:nvPr/>
            </p:nvSpPr>
            <p:spPr>
              <a:xfrm>
                <a:off x="3962400" y="4457700"/>
                <a:ext cx="3048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a:t>
                </a:r>
                <a:endParaRPr lang="en-US" dirty="0"/>
              </a:p>
            </p:txBody>
          </p:sp>
          <p:sp>
            <p:nvSpPr>
              <p:cNvPr id="24" name="Rectangle 23"/>
              <p:cNvSpPr/>
              <p:nvPr/>
            </p:nvSpPr>
            <p:spPr>
              <a:xfrm>
                <a:off x="4572000" y="4457700"/>
                <a:ext cx="3048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28" name="Rectangle 27"/>
              <p:cNvSpPr/>
              <p:nvPr/>
            </p:nvSpPr>
            <p:spPr>
              <a:xfrm>
                <a:off x="5181600" y="4457700"/>
                <a:ext cx="3048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a:t>
                </a:r>
                <a:endParaRPr lang="en-US" dirty="0"/>
              </a:p>
            </p:txBody>
          </p:sp>
          <p:sp>
            <p:nvSpPr>
              <p:cNvPr id="45" name="Rectangle 44"/>
              <p:cNvSpPr/>
              <p:nvPr/>
            </p:nvSpPr>
            <p:spPr>
              <a:xfrm>
                <a:off x="4267200" y="44577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6" name="Rectangle 45"/>
              <p:cNvSpPr/>
              <p:nvPr/>
            </p:nvSpPr>
            <p:spPr>
              <a:xfrm>
                <a:off x="4876800" y="44577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cxnSp>
          <p:nvCxnSpPr>
            <p:cNvPr id="50" name="Shape 49"/>
            <p:cNvCxnSpPr>
              <a:stCxn id="35" idx="3"/>
              <a:endCxn id="12" idx="1"/>
            </p:cNvCxnSpPr>
            <p:nvPr/>
          </p:nvCxnSpPr>
          <p:spPr>
            <a:xfrm flipH="1">
              <a:off x="3962400" y="1893332"/>
              <a:ext cx="2743200" cy="457200"/>
            </a:xfrm>
            <a:prstGeom prst="curvedConnector5">
              <a:avLst>
                <a:gd name="adj1" fmla="val -8333"/>
                <a:gd name="adj2" fmla="val 50000"/>
                <a:gd name="adj3" fmla="val 108333"/>
              </a:avLst>
            </a:prstGeom>
            <a:ln>
              <a:tailEnd type="arrow"/>
            </a:ln>
          </p:spPr>
          <p:style>
            <a:lnRef idx="1">
              <a:schemeClr val="dk1"/>
            </a:lnRef>
            <a:fillRef idx="0">
              <a:schemeClr val="dk1"/>
            </a:fillRef>
            <a:effectRef idx="0">
              <a:schemeClr val="dk1"/>
            </a:effectRef>
            <a:fontRef idx="minor">
              <a:schemeClr val="tx1"/>
            </a:fontRef>
          </p:style>
        </p:cxnSp>
        <p:cxnSp>
          <p:nvCxnSpPr>
            <p:cNvPr id="52" name="Shape 51"/>
            <p:cNvCxnSpPr>
              <a:stCxn id="19" idx="3"/>
              <a:endCxn id="40" idx="1"/>
            </p:cNvCxnSpPr>
            <p:nvPr/>
          </p:nvCxnSpPr>
          <p:spPr>
            <a:xfrm flipH="1">
              <a:off x="3962400" y="2350532"/>
              <a:ext cx="2743200" cy="457200"/>
            </a:xfrm>
            <a:prstGeom prst="curvedConnector5">
              <a:avLst>
                <a:gd name="adj1" fmla="val -8333"/>
                <a:gd name="adj2" fmla="val 50000"/>
                <a:gd name="adj3" fmla="val 108333"/>
              </a:avLst>
            </a:prstGeom>
            <a:ln>
              <a:tailEnd type="arrow"/>
            </a:ln>
          </p:spPr>
          <p:style>
            <a:lnRef idx="1">
              <a:schemeClr val="dk1"/>
            </a:lnRef>
            <a:fillRef idx="0">
              <a:schemeClr val="dk1"/>
            </a:fillRef>
            <a:effectRef idx="0">
              <a:schemeClr val="dk1"/>
            </a:effectRef>
            <a:fontRef idx="minor">
              <a:schemeClr val="tx1"/>
            </a:fontRef>
          </p:style>
        </p:cxnSp>
        <p:cxnSp>
          <p:nvCxnSpPr>
            <p:cNvPr id="57" name="Shape 56"/>
            <p:cNvCxnSpPr>
              <a:stCxn id="44" idx="3"/>
              <a:endCxn id="20" idx="1"/>
            </p:cNvCxnSpPr>
            <p:nvPr/>
          </p:nvCxnSpPr>
          <p:spPr>
            <a:xfrm flipH="1">
              <a:off x="3962400" y="2807732"/>
              <a:ext cx="2743200" cy="457200"/>
            </a:xfrm>
            <a:prstGeom prst="curvedConnector5">
              <a:avLst>
                <a:gd name="adj1" fmla="val -8333"/>
                <a:gd name="adj2" fmla="val 50000"/>
                <a:gd name="adj3" fmla="val 108333"/>
              </a:avLst>
            </a:prstGeom>
            <a:ln>
              <a:tailEnd type="arrow"/>
            </a:ln>
          </p:spPr>
          <p:style>
            <a:lnRef idx="1">
              <a:schemeClr val="dk1"/>
            </a:lnRef>
            <a:fillRef idx="0">
              <a:schemeClr val="dk1"/>
            </a:fillRef>
            <a:effectRef idx="0">
              <a:schemeClr val="dk1"/>
            </a:effectRef>
            <a:fontRef idx="minor">
              <a:schemeClr val="tx1"/>
            </a:fontRef>
          </p:style>
        </p:cxnSp>
        <p:sp>
          <p:nvSpPr>
            <p:cNvPr id="83" name="TextBox 82"/>
            <p:cNvSpPr txBox="1"/>
            <p:nvPr/>
          </p:nvSpPr>
          <p:spPr>
            <a:xfrm>
              <a:off x="5486400" y="3111598"/>
              <a:ext cx="1343638" cy="307777"/>
            </a:xfrm>
            <a:prstGeom prst="rect">
              <a:avLst/>
            </a:prstGeom>
            <a:noFill/>
          </p:spPr>
          <p:txBody>
            <a:bodyPr wrap="none" rtlCol="0">
              <a:spAutoFit/>
            </a:bodyPr>
            <a:lstStyle/>
            <a:p>
              <a:r>
                <a:rPr lang="en-US" sz="1400" dirty="0" smtClean="0"/>
                <a:t>= 32 time slots</a:t>
              </a:r>
              <a:endParaRPr lang="en-US" sz="1400" dirty="0"/>
            </a:p>
          </p:txBody>
        </p:sp>
      </p:grpSp>
      <p:grpSp>
        <p:nvGrpSpPr>
          <p:cNvPr id="49" name="Group 84"/>
          <p:cNvGrpSpPr/>
          <p:nvPr/>
        </p:nvGrpSpPr>
        <p:grpSpPr>
          <a:xfrm>
            <a:off x="3810000" y="4038600"/>
            <a:ext cx="3193288" cy="1515309"/>
            <a:chOff x="3810000" y="4202668"/>
            <a:chExt cx="3193288" cy="1515309"/>
          </a:xfrm>
        </p:grpSpPr>
        <p:sp>
          <p:nvSpPr>
            <p:cNvPr id="73" name="TextBox 72"/>
            <p:cNvSpPr txBox="1"/>
            <p:nvPr/>
          </p:nvSpPr>
          <p:spPr>
            <a:xfrm>
              <a:off x="4185769" y="4202668"/>
              <a:ext cx="2296463" cy="369332"/>
            </a:xfrm>
            <a:prstGeom prst="rect">
              <a:avLst/>
            </a:prstGeom>
            <a:noFill/>
          </p:spPr>
          <p:txBody>
            <a:bodyPr wrap="none" rtlCol="0">
              <a:spAutoFit/>
            </a:bodyPr>
            <a:lstStyle/>
            <a:p>
              <a:r>
                <a:rPr lang="en-US" dirty="0" smtClean="0"/>
                <a:t>Getting Things Done</a:t>
              </a:r>
              <a:endParaRPr lang="en-US" dirty="0"/>
            </a:p>
          </p:txBody>
        </p:sp>
        <p:grpSp>
          <p:nvGrpSpPr>
            <p:cNvPr id="51" name="Group 75"/>
            <p:cNvGrpSpPr/>
            <p:nvPr/>
          </p:nvGrpSpPr>
          <p:grpSpPr>
            <a:xfrm>
              <a:off x="3810000" y="4572000"/>
              <a:ext cx="3048000" cy="762000"/>
              <a:chOff x="3581400" y="4267200"/>
              <a:chExt cx="3048000" cy="762000"/>
            </a:xfrm>
          </p:grpSpPr>
          <p:grpSp>
            <p:nvGrpSpPr>
              <p:cNvPr id="53" name="Group 70"/>
              <p:cNvGrpSpPr/>
              <p:nvPr/>
            </p:nvGrpSpPr>
            <p:grpSpPr>
              <a:xfrm>
                <a:off x="3581400" y="4267200"/>
                <a:ext cx="3048000" cy="304800"/>
                <a:chOff x="3581400" y="4267200"/>
                <a:chExt cx="3048000" cy="304800"/>
              </a:xfrm>
            </p:grpSpPr>
            <p:sp>
              <p:nvSpPr>
                <p:cNvPr id="63" name="Rectangle 62"/>
                <p:cNvSpPr/>
                <p:nvPr/>
              </p:nvSpPr>
              <p:spPr>
                <a:xfrm>
                  <a:off x="3886200" y="4267200"/>
                  <a:ext cx="12192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Task A</a:t>
                  </a:r>
                  <a:endParaRPr lang="en-US" dirty="0"/>
                </a:p>
              </p:txBody>
            </p:sp>
            <p:sp>
              <p:nvSpPr>
                <p:cNvPr id="64" name="Rectangle 63"/>
                <p:cNvSpPr/>
                <p:nvPr/>
              </p:nvSpPr>
              <p:spPr>
                <a:xfrm>
                  <a:off x="5410200" y="4267200"/>
                  <a:ext cx="12192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Task B</a:t>
                  </a:r>
                  <a:endParaRPr lang="en-US" dirty="0"/>
                </a:p>
              </p:txBody>
            </p:sp>
            <p:sp>
              <p:nvSpPr>
                <p:cNvPr id="67" name="Rectangle 66"/>
                <p:cNvSpPr/>
                <p:nvPr/>
              </p:nvSpPr>
              <p:spPr>
                <a:xfrm>
                  <a:off x="3581400" y="42672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8" name="Rectangle 67"/>
                <p:cNvSpPr/>
                <p:nvPr/>
              </p:nvSpPr>
              <p:spPr>
                <a:xfrm>
                  <a:off x="5105400" y="42672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54" name="Group 71"/>
              <p:cNvGrpSpPr/>
              <p:nvPr/>
            </p:nvGrpSpPr>
            <p:grpSpPr>
              <a:xfrm>
                <a:off x="3581400" y="4724400"/>
                <a:ext cx="3048000" cy="304800"/>
                <a:chOff x="3581400" y="4876800"/>
                <a:chExt cx="3048000" cy="304800"/>
              </a:xfrm>
            </p:grpSpPr>
            <p:sp>
              <p:nvSpPr>
                <p:cNvPr id="65" name="Rectangle 64"/>
                <p:cNvSpPr/>
                <p:nvPr/>
              </p:nvSpPr>
              <p:spPr>
                <a:xfrm>
                  <a:off x="5410200" y="4876800"/>
                  <a:ext cx="12192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Task C</a:t>
                  </a:r>
                  <a:endParaRPr lang="en-US" dirty="0"/>
                </a:p>
              </p:txBody>
            </p:sp>
            <p:sp>
              <p:nvSpPr>
                <p:cNvPr id="66" name="Rectangle 65"/>
                <p:cNvSpPr/>
                <p:nvPr/>
              </p:nvSpPr>
              <p:spPr>
                <a:xfrm>
                  <a:off x="3886200" y="4876800"/>
                  <a:ext cx="12192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Task D</a:t>
                  </a:r>
                  <a:endParaRPr lang="en-US" dirty="0"/>
                </a:p>
              </p:txBody>
            </p:sp>
            <p:sp>
              <p:nvSpPr>
                <p:cNvPr id="69" name="Rectangle 68"/>
                <p:cNvSpPr/>
                <p:nvPr/>
              </p:nvSpPr>
              <p:spPr>
                <a:xfrm>
                  <a:off x="3581400" y="48768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0" name="Rectangle 69"/>
                <p:cNvSpPr/>
                <p:nvPr/>
              </p:nvSpPr>
              <p:spPr>
                <a:xfrm>
                  <a:off x="5105400" y="48768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cxnSp>
            <p:nvCxnSpPr>
              <p:cNvPr id="75" name="Shape 74"/>
              <p:cNvCxnSpPr>
                <a:stCxn id="64" idx="3"/>
                <a:endCxn id="69" idx="1"/>
              </p:cNvCxnSpPr>
              <p:nvPr/>
            </p:nvCxnSpPr>
            <p:spPr>
              <a:xfrm flipH="1">
                <a:off x="3581400" y="4419600"/>
                <a:ext cx="3048000" cy="457200"/>
              </a:xfrm>
              <a:prstGeom prst="curvedConnector5">
                <a:avLst>
                  <a:gd name="adj1" fmla="val -7500"/>
                  <a:gd name="adj2" fmla="val 50000"/>
                  <a:gd name="adj3" fmla="val 107500"/>
                </a:avLst>
              </a:prstGeom>
              <a:ln>
                <a:tailEnd type="arrow"/>
              </a:ln>
            </p:spPr>
            <p:style>
              <a:lnRef idx="1">
                <a:schemeClr val="dk1"/>
              </a:lnRef>
              <a:fillRef idx="0">
                <a:schemeClr val="dk1"/>
              </a:fillRef>
              <a:effectRef idx="0">
                <a:schemeClr val="dk1"/>
              </a:effectRef>
              <a:fontRef idx="minor">
                <a:schemeClr val="tx1"/>
              </a:fontRef>
            </p:style>
          </p:cxnSp>
        </p:grpSp>
        <p:sp>
          <p:nvSpPr>
            <p:cNvPr id="84" name="TextBox 83"/>
            <p:cNvSpPr txBox="1"/>
            <p:nvPr/>
          </p:nvSpPr>
          <p:spPr>
            <a:xfrm>
              <a:off x="5659650" y="5410200"/>
              <a:ext cx="1343638" cy="307777"/>
            </a:xfrm>
            <a:prstGeom prst="rect">
              <a:avLst/>
            </a:prstGeom>
            <a:noFill/>
          </p:spPr>
          <p:txBody>
            <a:bodyPr wrap="none" rtlCol="0">
              <a:spAutoFit/>
            </a:bodyPr>
            <a:lstStyle/>
            <a:p>
              <a:r>
                <a:rPr lang="en-US" sz="1400" dirty="0" smtClean="0"/>
                <a:t>= 20 time slots</a:t>
              </a:r>
              <a:endParaRPr lang="en-US" sz="1400" dirty="0"/>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990600" y="743006"/>
            <a:ext cx="7162800" cy="537198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1622425" y="95250"/>
            <a:ext cx="5899150" cy="1200150"/>
          </a:xfrm>
          <a:prstGeom prst="rect">
            <a:avLst/>
          </a:prstGeom>
          <a:noFill/>
          <a:ln w="9525">
            <a:noFill/>
            <a:miter lim="800000"/>
            <a:headEnd/>
            <a:tailEnd/>
          </a:ln>
        </p:spPr>
        <p:txBody>
          <a:bodyPr wrap="none">
            <a:spAutoFit/>
          </a:bodyPr>
          <a:lstStyle/>
          <a:p>
            <a:r>
              <a:rPr lang="en-US" sz="7200" dirty="0">
                <a:solidFill>
                  <a:schemeClr val="bg1"/>
                </a:solidFill>
                <a:latin typeface="Calibri" pitchFamily="34" charset="0"/>
              </a:rPr>
              <a:t>Getting Started</a:t>
            </a:r>
          </a:p>
        </p:txBody>
      </p:sp>
      <p:pic>
        <p:nvPicPr>
          <p:cNvPr id="6147" name="Picture 3"/>
          <p:cNvPicPr>
            <a:picLocks noChangeAspect="1" noChangeArrowheads="1"/>
          </p:cNvPicPr>
          <p:nvPr/>
        </p:nvPicPr>
        <p:blipFill>
          <a:blip r:embed="rId3"/>
          <a:srcRect/>
          <a:stretch>
            <a:fillRect/>
          </a:stretch>
        </p:blipFill>
        <p:spPr bwMode="auto">
          <a:xfrm>
            <a:off x="987890" y="1552074"/>
            <a:ext cx="7168220" cy="477252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p:cNvPicPr>
            <a:picLocks noChangeAspect="1" noChangeArrowheads="1"/>
          </p:cNvPicPr>
          <p:nvPr/>
        </p:nvPicPr>
        <p:blipFill>
          <a:blip r:embed="rId3"/>
          <a:srcRect/>
          <a:stretch>
            <a:fillRect/>
          </a:stretch>
        </p:blipFill>
        <p:spPr bwMode="auto">
          <a:xfrm>
            <a:off x="990600" y="818348"/>
            <a:ext cx="7162800" cy="522130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srcRect/>
          <a:stretch>
            <a:fillRect/>
          </a:stretch>
        </p:blipFill>
        <p:spPr bwMode="auto">
          <a:xfrm>
            <a:off x="990601" y="1044542"/>
            <a:ext cx="7162799" cy="476891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srcRect/>
          <a:stretch>
            <a:fillRect/>
          </a:stretch>
        </p:blipFill>
        <p:spPr bwMode="auto">
          <a:xfrm>
            <a:off x="985932" y="1041434"/>
            <a:ext cx="7172137" cy="477513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srcRect/>
          <a:stretch>
            <a:fillRect/>
          </a:stretch>
        </p:blipFill>
        <p:spPr bwMode="auto">
          <a:xfrm>
            <a:off x="876300" y="1051560"/>
            <a:ext cx="7391400" cy="480441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997058" y="1371600"/>
            <a:ext cx="7149885" cy="5025242"/>
          </a:xfrm>
          <a:prstGeom prst="roundRect">
            <a:avLst/>
          </a:prstGeom>
          <a:noFill/>
          <a:ln w="9525">
            <a:noFill/>
            <a:miter lim="800000"/>
            <a:headEnd/>
            <a:tailEnd/>
          </a:ln>
          <a:effectLst/>
        </p:spPr>
      </p:pic>
      <p:sp>
        <p:nvSpPr>
          <p:cNvPr id="3" name="TextBox 3"/>
          <p:cNvSpPr txBox="1">
            <a:spLocks noChangeArrowheads="1"/>
          </p:cNvSpPr>
          <p:nvPr/>
        </p:nvSpPr>
        <p:spPr bwMode="auto">
          <a:xfrm>
            <a:off x="857746" y="95250"/>
            <a:ext cx="742850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Monitor &amp; Improve</a:t>
            </a:r>
            <a:endParaRPr lang="en-US" sz="7200"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p:cNvPicPr>
            <a:picLocks noChangeAspect="1" noChangeArrowheads="1"/>
          </p:cNvPicPr>
          <p:nvPr/>
        </p:nvPicPr>
        <p:blipFill>
          <a:blip r:embed="rId3"/>
          <a:srcRect/>
          <a:stretch>
            <a:fillRect/>
          </a:stretch>
        </p:blipFill>
        <p:spPr bwMode="auto">
          <a:xfrm>
            <a:off x="1007316" y="1055671"/>
            <a:ext cx="7129368" cy="474665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7"/>
          <p:cNvGrpSpPr/>
          <p:nvPr/>
        </p:nvGrpSpPr>
        <p:grpSpPr>
          <a:xfrm>
            <a:off x="1066800" y="2438400"/>
            <a:ext cx="7010400" cy="1981200"/>
            <a:chOff x="1066800" y="2057400"/>
            <a:chExt cx="7010400" cy="1981200"/>
          </a:xfrm>
        </p:grpSpPr>
        <p:grpSp>
          <p:nvGrpSpPr>
            <p:cNvPr id="3" name="Group 7"/>
            <p:cNvGrpSpPr/>
            <p:nvPr/>
          </p:nvGrpSpPr>
          <p:grpSpPr>
            <a:xfrm>
              <a:off x="2209800" y="2057400"/>
              <a:ext cx="1066800" cy="1981200"/>
              <a:chOff x="1752600" y="2057400"/>
              <a:chExt cx="1066800" cy="1981200"/>
            </a:xfrm>
          </p:grpSpPr>
          <p:sp>
            <p:nvSpPr>
              <p:cNvPr id="37" name="Rectangle 3"/>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1</a:t>
                </a:r>
                <a:endParaRPr lang="en-US" dirty="0"/>
              </a:p>
            </p:txBody>
          </p:sp>
          <p:sp>
            <p:nvSpPr>
              <p:cNvPr id="38" name="Rectangle 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39" name="Rectangle 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0" name="Rectangle 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4" name="Group 8"/>
            <p:cNvGrpSpPr/>
            <p:nvPr/>
          </p:nvGrpSpPr>
          <p:grpSpPr>
            <a:xfrm>
              <a:off x="3429000" y="2057400"/>
              <a:ext cx="1066800" cy="1981200"/>
              <a:chOff x="1752600" y="2057400"/>
              <a:chExt cx="1066800" cy="1981200"/>
            </a:xfrm>
          </p:grpSpPr>
          <p:sp>
            <p:nvSpPr>
              <p:cNvPr id="33" name="Rectangle 32"/>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2</a:t>
                </a:r>
                <a:endParaRPr lang="en-US" dirty="0"/>
              </a:p>
            </p:txBody>
          </p:sp>
          <p:sp>
            <p:nvSpPr>
              <p:cNvPr id="34" name="Rectangle 33"/>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2</a:t>
                </a:r>
                <a:endParaRPr lang="en-US" sz="1000" dirty="0"/>
              </a:p>
            </p:txBody>
          </p:sp>
          <p:sp>
            <p:nvSpPr>
              <p:cNvPr id="35" name="Rectangle 3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6" name="Rectangle 3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5" name="Group 13"/>
            <p:cNvGrpSpPr/>
            <p:nvPr/>
          </p:nvGrpSpPr>
          <p:grpSpPr>
            <a:xfrm>
              <a:off x="4648200" y="2057400"/>
              <a:ext cx="1066800" cy="1981200"/>
              <a:chOff x="1752600" y="2057400"/>
              <a:chExt cx="1066800" cy="1981200"/>
            </a:xfrm>
          </p:grpSpPr>
          <p:sp>
            <p:nvSpPr>
              <p:cNvPr id="29" name="Rectangle 28"/>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3</a:t>
                </a:r>
                <a:endParaRPr lang="en-US" dirty="0"/>
              </a:p>
            </p:txBody>
          </p:sp>
          <p:sp>
            <p:nvSpPr>
              <p:cNvPr id="30" name="Rectangle 29"/>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5</a:t>
                </a:r>
                <a:endParaRPr lang="en-US" sz="1000" dirty="0"/>
              </a:p>
            </p:txBody>
          </p:sp>
          <p:sp>
            <p:nvSpPr>
              <p:cNvPr id="31" name="Rectangle 30"/>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6" name="Group 18"/>
            <p:cNvGrpSpPr/>
            <p:nvPr/>
          </p:nvGrpSpPr>
          <p:grpSpPr>
            <a:xfrm>
              <a:off x="5867400" y="2057400"/>
              <a:ext cx="1066800" cy="1981200"/>
              <a:chOff x="1752600" y="2057400"/>
              <a:chExt cx="1066800" cy="1981200"/>
            </a:xfrm>
          </p:grpSpPr>
          <p:sp>
            <p:nvSpPr>
              <p:cNvPr id="26" name="Rectangle 25"/>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4</a:t>
                </a:r>
                <a:endParaRPr lang="en-US" dirty="0"/>
              </a:p>
            </p:txBody>
          </p:sp>
          <p:sp>
            <p:nvSpPr>
              <p:cNvPr id="27" name="Rectangle 2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28" name="Rectangle 21"/>
              <p:cNvSpPr/>
              <p:nvPr/>
            </p:nvSpPr>
            <p:spPr>
              <a:xfrm>
                <a:off x="1752600" y="2362200"/>
                <a:ext cx="1066800" cy="1676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7" name="Group 30"/>
            <p:cNvGrpSpPr/>
            <p:nvPr/>
          </p:nvGrpSpPr>
          <p:grpSpPr>
            <a:xfrm>
              <a:off x="1066800" y="2362200"/>
              <a:ext cx="1066800" cy="1676400"/>
              <a:chOff x="381000" y="2362200"/>
              <a:chExt cx="1219200" cy="1676400"/>
            </a:xfrm>
          </p:grpSpPr>
          <p:grpSp>
            <p:nvGrpSpPr>
              <p:cNvPr id="8" name="Group 24"/>
              <p:cNvGrpSpPr/>
              <p:nvPr/>
            </p:nvGrpSpPr>
            <p:grpSpPr>
              <a:xfrm>
                <a:off x="457200" y="2438400"/>
                <a:ext cx="1066800" cy="1524000"/>
                <a:chOff x="1752600" y="2057400"/>
                <a:chExt cx="1066800" cy="1524000"/>
              </a:xfrm>
            </p:grpSpPr>
            <p:sp>
              <p:nvSpPr>
                <p:cNvPr id="24" name="Rectangle 23"/>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t>Input</a:t>
                  </a:r>
                  <a:endParaRPr lang="en-US" dirty="0"/>
                </a:p>
              </p:txBody>
            </p:sp>
            <p:sp>
              <p:nvSpPr>
                <p:cNvPr id="25" name="Rectangle 24"/>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23" name="Rectangle 22"/>
              <p:cNvSpPr/>
              <p:nvPr/>
            </p:nvSpPr>
            <p:spPr>
              <a:xfrm>
                <a:off x="3810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2"/>
            <p:cNvGrpSpPr/>
            <p:nvPr/>
          </p:nvGrpSpPr>
          <p:grpSpPr>
            <a:xfrm>
              <a:off x="7010400" y="2362200"/>
              <a:ext cx="1066800" cy="1676400"/>
              <a:chOff x="7086600" y="2362200"/>
              <a:chExt cx="1219200" cy="1676400"/>
            </a:xfrm>
          </p:grpSpPr>
          <p:grpSp>
            <p:nvGrpSpPr>
              <p:cNvPr id="41" name="Group 24"/>
              <p:cNvGrpSpPr/>
              <p:nvPr/>
            </p:nvGrpSpPr>
            <p:grpSpPr>
              <a:xfrm>
                <a:off x="7162800" y="2438400"/>
                <a:ext cx="1066800" cy="1524000"/>
                <a:chOff x="1752600" y="2057400"/>
                <a:chExt cx="1066800" cy="1524000"/>
              </a:xfrm>
            </p:grpSpPr>
            <p:sp>
              <p:nvSpPr>
                <p:cNvPr id="20" name="Rectangle 19"/>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sp>
              <p:nvSpPr>
                <p:cNvPr id="21" name="Rectangle 20"/>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9" name="Rectangle 8"/>
              <p:cNvSpPr/>
              <p:nvPr/>
            </p:nvSpPr>
            <p:spPr>
              <a:xfrm>
                <a:off x="70866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286000" y="24384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le 10"/>
            <p:cNvSpPr/>
            <p:nvPr/>
          </p:nvSpPr>
          <p:spPr>
            <a:xfrm>
              <a:off x="22860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p:cNvSpPr/>
            <p:nvPr/>
          </p:nvSpPr>
          <p:spPr>
            <a:xfrm>
              <a:off x="25146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35052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Rectangle 13"/>
            <p:cNvSpPr/>
            <p:nvPr/>
          </p:nvSpPr>
          <p:spPr>
            <a:xfrm>
              <a:off x="37338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Rectangle 14"/>
            <p:cNvSpPr/>
            <p:nvPr/>
          </p:nvSpPr>
          <p:spPr>
            <a:xfrm>
              <a:off x="47244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le 15"/>
            <p:cNvSpPr/>
            <p:nvPr/>
          </p:nvSpPr>
          <p:spPr>
            <a:xfrm>
              <a:off x="49530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ectangle 16"/>
            <p:cNvSpPr/>
            <p:nvPr/>
          </p:nvSpPr>
          <p:spPr>
            <a:xfrm>
              <a:off x="5181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ectangle 17"/>
            <p:cNvSpPr/>
            <p:nvPr/>
          </p:nvSpPr>
          <p:spPr>
            <a:xfrm>
              <a:off x="49530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le 18"/>
            <p:cNvSpPr/>
            <p:nvPr/>
          </p:nvSpPr>
          <p:spPr>
            <a:xfrm>
              <a:off x="47244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Rectangle 45"/>
            <p:cNvSpPr/>
            <p:nvPr/>
          </p:nvSpPr>
          <p:spPr>
            <a:xfrm>
              <a:off x="5943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1751798" y="2667000"/>
            <a:ext cx="5640404" cy="1524000"/>
            <a:chOff x="1723938" y="3048000"/>
            <a:chExt cx="5640404" cy="1524000"/>
          </a:xfrm>
        </p:grpSpPr>
        <p:sp>
          <p:nvSpPr>
            <p:cNvPr id="25" name="Rectangle 24"/>
            <p:cNvSpPr/>
            <p:nvPr/>
          </p:nvSpPr>
          <p:spPr bwMode="auto">
            <a:xfrm>
              <a:off x="3820231" y="3048000"/>
              <a:ext cx="799307" cy="762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6" name="Rectangle 25"/>
            <p:cNvSpPr/>
            <p:nvPr/>
          </p:nvSpPr>
          <p:spPr bwMode="auto">
            <a:xfrm>
              <a:off x="4190912" y="3962400"/>
              <a:ext cx="428625" cy="381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7" name="Rectangle 26"/>
            <p:cNvSpPr/>
            <p:nvPr/>
          </p:nvSpPr>
          <p:spPr bwMode="auto">
            <a:xfrm>
              <a:off x="4771938" y="3962400"/>
              <a:ext cx="685800" cy="6096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 name="Rectangle 3"/>
            <p:cNvSpPr/>
            <p:nvPr/>
          </p:nvSpPr>
          <p:spPr bwMode="auto">
            <a:xfrm>
              <a:off x="1723938" y="3200400"/>
              <a:ext cx="1524000" cy="13716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cxnSp>
          <p:nvCxnSpPr>
            <p:cNvPr id="5" name="Curved Connector 4"/>
            <p:cNvCxnSpPr>
              <a:stCxn id="4" idx="3"/>
              <a:endCxn id="25" idx="1"/>
            </p:cNvCxnSpPr>
            <p:nvPr/>
          </p:nvCxnSpPr>
          <p:spPr bwMode="auto">
            <a:xfrm flipV="1">
              <a:off x="3247938" y="3429000"/>
              <a:ext cx="572293" cy="4572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6" name="Curved Connector 5"/>
            <p:cNvCxnSpPr>
              <a:stCxn id="4" idx="3"/>
              <a:endCxn id="26" idx="1"/>
            </p:cNvCxnSpPr>
            <p:nvPr/>
          </p:nvCxnSpPr>
          <p:spPr bwMode="auto">
            <a:xfrm>
              <a:off x="3247938" y="3886200"/>
              <a:ext cx="942974" cy="2667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7" name="Shape 6"/>
            <p:cNvCxnSpPr>
              <a:stCxn id="4" idx="3"/>
              <a:endCxn id="43" idx="0"/>
            </p:cNvCxnSpPr>
            <p:nvPr/>
          </p:nvCxnSpPr>
          <p:spPr bwMode="auto">
            <a:xfrm flipV="1">
              <a:off x="3247938" y="3212870"/>
              <a:ext cx="1810931" cy="673330"/>
            </a:xfrm>
            <a:prstGeom prst="curvedConnector4">
              <a:avLst>
                <a:gd name="adj1" fmla="val 14813"/>
                <a:gd name="adj2" fmla="val 160746"/>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8" name="Shape 7"/>
            <p:cNvCxnSpPr>
              <a:stCxn id="4" idx="3"/>
            </p:cNvCxnSpPr>
            <p:nvPr/>
          </p:nvCxnSpPr>
          <p:spPr bwMode="auto">
            <a:xfrm>
              <a:off x="3247938" y="3886200"/>
              <a:ext cx="1866900" cy="685800"/>
            </a:xfrm>
            <a:prstGeom prst="curvedConnector4">
              <a:avLst>
                <a:gd name="adj1" fmla="val 28511"/>
                <a:gd name="adj2" fmla="val 149237"/>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43" name="Rectangle 42"/>
            <p:cNvSpPr/>
            <p:nvPr/>
          </p:nvSpPr>
          <p:spPr bwMode="auto">
            <a:xfrm>
              <a:off x="4773507" y="3212870"/>
              <a:ext cx="570724" cy="52093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4" name="Rectangle 43"/>
            <p:cNvSpPr/>
            <p:nvPr/>
          </p:nvSpPr>
          <p:spPr bwMode="auto">
            <a:xfrm>
              <a:off x="6273730" y="3343045"/>
              <a:ext cx="174625" cy="17462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5" name="Rectangle 44"/>
            <p:cNvSpPr/>
            <p:nvPr/>
          </p:nvSpPr>
          <p:spPr bwMode="auto">
            <a:xfrm>
              <a:off x="6524555" y="3060470"/>
              <a:ext cx="458787" cy="4572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6" name="Rectangle 45"/>
            <p:cNvSpPr/>
            <p:nvPr/>
          </p:nvSpPr>
          <p:spPr bwMode="auto">
            <a:xfrm>
              <a:off x="7059542" y="3212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7" name="Rectangle 46"/>
            <p:cNvSpPr/>
            <p:nvPr/>
          </p:nvSpPr>
          <p:spPr bwMode="auto">
            <a:xfrm>
              <a:off x="5992742" y="3593870"/>
              <a:ext cx="455613" cy="45561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8" name="Rectangle 47"/>
            <p:cNvSpPr/>
            <p:nvPr/>
          </p:nvSpPr>
          <p:spPr bwMode="auto">
            <a:xfrm>
              <a:off x="6524555" y="3593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9" name="Rectangle 48"/>
            <p:cNvSpPr/>
            <p:nvPr/>
          </p:nvSpPr>
          <p:spPr bwMode="auto">
            <a:xfrm>
              <a:off x="6905555" y="3593870"/>
              <a:ext cx="206375" cy="20637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cxnSp>
          <p:nvCxnSpPr>
            <p:cNvPr id="50" name="Curved Connector 49"/>
            <p:cNvCxnSpPr>
              <a:stCxn id="43" idx="3"/>
              <a:endCxn id="44" idx="1"/>
            </p:cNvCxnSpPr>
            <p:nvPr/>
          </p:nvCxnSpPr>
          <p:spPr bwMode="auto">
            <a:xfrm flipV="1">
              <a:off x="5344231" y="3430358"/>
              <a:ext cx="929499" cy="42977"/>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1" name="Curved Connector 50"/>
            <p:cNvCxnSpPr>
              <a:stCxn id="43" idx="3"/>
              <a:endCxn id="47" idx="1"/>
            </p:cNvCxnSpPr>
            <p:nvPr/>
          </p:nvCxnSpPr>
          <p:spPr bwMode="auto">
            <a:xfrm>
              <a:off x="5344231" y="3473335"/>
              <a:ext cx="648511" cy="348342"/>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2" name="Shape 51"/>
            <p:cNvCxnSpPr>
              <a:stCxn id="43" idx="3"/>
              <a:endCxn id="45" idx="0"/>
            </p:cNvCxnSpPr>
            <p:nvPr/>
          </p:nvCxnSpPr>
          <p:spPr bwMode="auto">
            <a:xfrm flipV="1">
              <a:off x="5344231" y="3060470"/>
              <a:ext cx="1409718" cy="412865"/>
            </a:xfrm>
            <a:prstGeom prst="curvedConnector4">
              <a:avLst>
                <a:gd name="adj1" fmla="val 54440"/>
                <a:gd name="adj2" fmla="val 146329"/>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3" name="Shape 52"/>
            <p:cNvCxnSpPr>
              <a:stCxn id="43" idx="3"/>
              <a:endCxn id="48" idx="2"/>
            </p:cNvCxnSpPr>
            <p:nvPr/>
          </p:nvCxnSpPr>
          <p:spPr bwMode="auto">
            <a:xfrm>
              <a:off x="5344231" y="3473335"/>
              <a:ext cx="1332724" cy="425335"/>
            </a:xfrm>
            <a:prstGeom prst="curvedConnector4">
              <a:avLst>
                <a:gd name="adj1" fmla="val 22578"/>
                <a:gd name="adj2" fmla="val 177877"/>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4" name="Shape 53"/>
            <p:cNvCxnSpPr>
              <a:stCxn id="43" idx="3"/>
              <a:endCxn id="49" idx="2"/>
            </p:cNvCxnSpPr>
            <p:nvPr/>
          </p:nvCxnSpPr>
          <p:spPr bwMode="auto">
            <a:xfrm>
              <a:off x="5344231" y="3473335"/>
              <a:ext cx="1664512" cy="326910"/>
            </a:xfrm>
            <a:prstGeom prst="curvedConnector4">
              <a:avLst>
                <a:gd name="adj1" fmla="val 10463"/>
                <a:gd name="adj2" fmla="val 278388"/>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5" name="Shape 54"/>
            <p:cNvCxnSpPr>
              <a:stCxn id="43" idx="3"/>
              <a:endCxn id="46" idx="0"/>
            </p:cNvCxnSpPr>
            <p:nvPr/>
          </p:nvCxnSpPr>
          <p:spPr bwMode="auto">
            <a:xfrm flipV="1">
              <a:off x="5344231" y="3212870"/>
              <a:ext cx="1867711" cy="260465"/>
            </a:xfrm>
            <a:prstGeom prst="curvedConnector4">
              <a:avLst>
                <a:gd name="adj1" fmla="val 25937"/>
                <a:gd name="adj2" fmla="val 280906"/>
              </a:avLst>
            </a:prstGeom>
            <a:ln>
              <a:headEnd type="arrow"/>
              <a:tailEnd type="arrow"/>
            </a:ln>
          </p:spPr>
          <p:style>
            <a:lnRef idx="1">
              <a:schemeClr val="accent6"/>
            </a:lnRef>
            <a:fillRef idx="0">
              <a:schemeClr val="accent6"/>
            </a:fillRef>
            <a:effectRef idx="0">
              <a:schemeClr val="accent6"/>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a:stretch>
            <a:fillRect/>
          </a:stretch>
        </p:blipFill>
        <p:spPr bwMode="auto">
          <a:xfrm>
            <a:off x="990600" y="1035117"/>
            <a:ext cx="7162800" cy="478776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468655"/>
            <a:ext cx="7162800" cy="3920690"/>
          </a:xfrm>
          <a:prstGeom prst="roundRect">
            <a:avLst/>
          </a:prstGeom>
          <a:noFill/>
          <a:ln w="9525">
            <a:noFill/>
            <a:miter lim="800000"/>
            <a:headEnd/>
            <a:tailEnd/>
          </a:ln>
          <a:effectLst/>
        </p:spPr>
      </p:pic>
      <p:grpSp>
        <p:nvGrpSpPr>
          <p:cNvPr id="8" name="Group 7"/>
          <p:cNvGrpSpPr/>
          <p:nvPr/>
        </p:nvGrpSpPr>
        <p:grpSpPr>
          <a:xfrm>
            <a:off x="4953000" y="457200"/>
            <a:ext cx="2133600" cy="2133600"/>
            <a:chOff x="3505200" y="457200"/>
            <a:chExt cx="2133600" cy="2133600"/>
          </a:xfrm>
        </p:grpSpPr>
        <p:sp>
          <p:nvSpPr>
            <p:cNvPr id="5" name="Octagon 4"/>
            <p:cNvSpPr/>
            <p:nvPr/>
          </p:nvSpPr>
          <p:spPr>
            <a:xfrm>
              <a:off x="3505200" y="457200"/>
              <a:ext cx="2133600" cy="2133600"/>
            </a:xfrm>
            <a:prstGeom prst="octagon">
              <a:avLst/>
            </a:prstGeom>
            <a:ln w="762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p:cNvSpPr txBox="1"/>
            <p:nvPr/>
          </p:nvSpPr>
          <p:spPr>
            <a:xfrm>
              <a:off x="3543353" y="1062335"/>
              <a:ext cx="2057294" cy="923330"/>
            </a:xfrm>
            <a:prstGeom prst="rect">
              <a:avLst/>
            </a:prstGeom>
            <a:noFill/>
          </p:spPr>
          <p:txBody>
            <a:bodyPr wrap="none" rtlCol="0">
              <a:spAutoFit/>
            </a:bodyPr>
            <a:lstStyle/>
            <a:p>
              <a:r>
                <a:rPr lang="en-US" sz="5400" b="1" dirty="0" smtClean="0">
                  <a:solidFill>
                    <a:schemeClr val="bg1"/>
                  </a:solidFill>
                </a:rPr>
                <a:t>STOP</a:t>
              </a:r>
              <a:endParaRPr lang="en-US" sz="5400" b="1" dirty="0">
                <a:solidFill>
                  <a:schemeClr val="bg1"/>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srcRect/>
          <a:stretch>
            <a:fillRect/>
          </a:stretch>
        </p:blipFill>
        <p:spPr bwMode="auto">
          <a:xfrm>
            <a:off x="990600" y="1447800"/>
            <a:ext cx="7162800" cy="3962400"/>
          </a:xfrm>
          <a:prstGeom prst="roundRect">
            <a:avLst/>
          </a:prstGeom>
          <a:noFill/>
          <a:ln w="9525">
            <a:noFill/>
            <a:miter lim="800000"/>
            <a:headEnd/>
            <a:tailEnd/>
          </a:ln>
          <a:effectLst/>
        </p:spPr>
      </p:pic>
      <p:grpSp>
        <p:nvGrpSpPr>
          <p:cNvPr id="15" name="Group 14"/>
          <p:cNvGrpSpPr/>
          <p:nvPr/>
        </p:nvGrpSpPr>
        <p:grpSpPr>
          <a:xfrm>
            <a:off x="1905000" y="457200"/>
            <a:ext cx="2133600" cy="2133600"/>
            <a:chOff x="1905000" y="457200"/>
            <a:chExt cx="2133600" cy="2133600"/>
          </a:xfrm>
        </p:grpSpPr>
        <p:sp>
          <p:nvSpPr>
            <p:cNvPr id="13" name="Octagon 12"/>
            <p:cNvSpPr/>
            <p:nvPr/>
          </p:nvSpPr>
          <p:spPr>
            <a:xfrm>
              <a:off x="1905000" y="457200"/>
              <a:ext cx="2133600" cy="2133600"/>
            </a:xfrm>
            <a:prstGeom prst="octagon">
              <a:avLst/>
            </a:prstGeom>
            <a:ln w="76200">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4" name="TextBox 13"/>
            <p:cNvSpPr txBox="1"/>
            <p:nvPr/>
          </p:nvSpPr>
          <p:spPr>
            <a:xfrm>
              <a:off x="1962177" y="1062335"/>
              <a:ext cx="2019247" cy="923330"/>
            </a:xfrm>
            <a:prstGeom prst="rect">
              <a:avLst/>
            </a:prstGeom>
            <a:noFill/>
          </p:spPr>
          <p:txBody>
            <a:bodyPr wrap="square" rtlCol="0">
              <a:spAutoFit/>
            </a:bodyPr>
            <a:lstStyle/>
            <a:p>
              <a:pPr algn="ctr"/>
              <a:r>
                <a:rPr lang="en-US" sz="5400" b="1" dirty="0" smtClean="0">
                  <a:solidFill>
                    <a:schemeClr val="bg1"/>
                  </a:solidFill>
                </a:rPr>
                <a:t>GO</a:t>
              </a:r>
              <a:endParaRPr lang="en-US" sz="5400" b="1" dirty="0">
                <a:solidFill>
                  <a:schemeClr val="bg1"/>
                </a:solidFill>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856047"/>
            <a:ext cx="7162800" cy="514590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861033" y="723900"/>
            <a:ext cx="7421935" cy="541020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Additional Resources</a:t>
            </a:r>
            <a:endParaRPr lang="en-US" sz="7200" dirty="0">
              <a:solidFill>
                <a:schemeClr val="bg1"/>
              </a:solidFill>
              <a:latin typeface="Calibri" pitchFamily="34" charset="0"/>
            </a:endParaRPr>
          </a:p>
        </p:txBody>
      </p:sp>
      <p:sp>
        <p:nvSpPr>
          <p:cNvPr id="4" name="Content Placeholder 3"/>
          <p:cNvSpPr>
            <a:spLocks noGrp="1"/>
          </p:cNvSpPr>
          <p:nvPr>
            <p:ph idx="1"/>
          </p:nvPr>
        </p:nvSpPr>
        <p:spPr>
          <a:xfrm>
            <a:off x="990600" y="1828800"/>
            <a:ext cx="7162800" cy="4191000"/>
          </a:xfrm>
        </p:spPr>
        <p:txBody>
          <a:bodyPr/>
          <a:lstStyle/>
          <a:p>
            <a:r>
              <a:rPr lang="en-US" sz="1800" b="1" dirty="0" smtClean="0"/>
              <a:t>Limited WIP Society:</a:t>
            </a:r>
            <a:r>
              <a:rPr lang="en-US" sz="1800" dirty="0" smtClean="0"/>
              <a:t> resources for kanban &amp; pull systems</a:t>
            </a:r>
            <a:br>
              <a:rPr lang="en-US" sz="1800" dirty="0" smtClean="0"/>
            </a:br>
            <a:r>
              <a:rPr lang="en-US" sz="1800" dirty="0" smtClean="0"/>
              <a:t>	</a:t>
            </a:r>
            <a:r>
              <a:rPr lang="en-US" sz="1800" dirty="0" smtClean="0">
                <a:hlinkClick r:id="rId3"/>
              </a:rPr>
              <a:t>http://www.limitedwipsociety.org</a:t>
            </a:r>
            <a:r>
              <a:rPr lang="en-US" sz="1800" dirty="0" smtClean="0"/>
              <a:t/>
            </a:r>
            <a:br>
              <a:rPr lang="en-US" sz="1800" dirty="0" smtClean="0"/>
            </a:br>
            <a:endParaRPr lang="en-US" sz="1800" dirty="0" smtClean="0"/>
          </a:p>
          <a:p>
            <a:r>
              <a:rPr lang="en-US" sz="1800" b="1" dirty="0" err="1" smtClean="0"/>
              <a:t>KanbanDev</a:t>
            </a:r>
            <a:r>
              <a:rPr lang="en-US" sz="1800" b="1" dirty="0" smtClean="0"/>
              <a:t>:</a:t>
            </a:r>
            <a:r>
              <a:rPr lang="en-US" sz="1800" dirty="0" smtClean="0"/>
              <a:t> user group / mailing list </a:t>
            </a:r>
            <a:br>
              <a:rPr lang="en-US" sz="1800" dirty="0" smtClean="0"/>
            </a:br>
            <a:r>
              <a:rPr lang="en-US" sz="1800" dirty="0" smtClean="0"/>
              <a:t>	</a:t>
            </a:r>
            <a:r>
              <a:rPr lang="en-US" sz="1800" dirty="0" smtClean="0">
                <a:hlinkClick r:id="rId4"/>
              </a:rPr>
              <a:t>http://finance.groups.yahoo.com/group/kanbandev/</a:t>
            </a:r>
            <a:r>
              <a:rPr lang="en-US" sz="1800" dirty="0" smtClean="0"/>
              <a:t> </a:t>
            </a:r>
            <a:br>
              <a:rPr lang="en-US" sz="1800" dirty="0" smtClean="0"/>
            </a:br>
            <a:endParaRPr lang="en-US" sz="1800" dirty="0" smtClean="0"/>
          </a:p>
          <a:p>
            <a:r>
              <a:rPr lang="en-US" sz="1800" b="1" dirty="0" smtClean="0"/>
              <a:t>David Anderson:</a:t>
            </a:r>
            <a:r>
              <a:rPr lang="en-US" sz="1800" dirty="0" smtClean="0"/>
              <a:t> Kanban in software development industry leader</a:t>
            </a:r>
            <a:br>
              <a:rPr lang="en-US" sz="1800" dirty="0" smtClean="0"/>
            </a:br>
            <a:r>
              <a:rPr lang="en-US" sz="1800" dirty="0" smtClean="0"/>
              <a:t>	</a:t>
            </a:r>
            <a:r>
              <a:rPr lang="en-US" sz="1800" dirty="0" smtClean="0">
                <a:hlinkClick r:id="rId5"/>
              </a:rPr>
              <a:t>http://agilemanagement.net</a:t>
            </a:r>
            <a:r>
              <a:rPr lang="en-US" sz="1800" dirty="0" smtClean="0"/>
              <a:t> </a:t>
            </a:r>
            <a:br>
              <a:rPr lang="en-US" sz="1800" dirty="0" smtClean="0"/>
            </a:br>
            <a:endParaRPr lang="en-US" sz="1800" dirty="0" smtClean="0"/>
          </a:p>
          <a:p>
            <a:r>
              <a:rPr lang="en-US" sz="1800" b="1" dirty="0" smtClean="0"/>
              <a:t>Tom &amp; Mary </a:t>
            </a:r>
            <a:r>
              <a:rPr lang="en-US" sz="1800" b="1" dirty="0" err="1" smtClean="0"/>
              <a:t>Poppendieck</a:t>
            </a:r>
            <a:r>
              <a:rPr lang="en-US" sz="1800" b="1" dirty="0" smtClean="0"/>
              <a:t>:</a:t>
            </a:r>
            <a:r>
              <a:rPr lang="en-US" sz="1800" dirty="0" smtClean="0"/>
              <a:t> lean software development experts</a:t>
            </a:r>
            <a:br>
              <a:rPr lang="en-US" sz="1800" dirty="0" smtClean="0"/>
            </a:br>
            <a:r>
              <a:rPr lang="en-US" sz="1800" dirty="0" smtClean="0"/>
              <a:t>	 </a:t>
            </a:r>
            <a:r>
              <a:rPr lang="en-US" sz="1800" dirty="0" smtClean="0">
                <a:hlinkClick r:id="rId6"/>
              </a:rPr>
              <a:t>http://www.poppendieck.com/</a:t>
            </a:r>
            <a:r>
              <a:rPr lang="en-US" sz="1800" dirty="0" smtClean="0"/>
              <a:t> </a:t>
            </a:r>
            <a:br>
              <a:rPr lang="en-US" sz="1800" dirty="0" smtClean="0"/>
            </a:br>
            <a:endParaRPr lang="en-US" sz="1800" dirty="0" smtClean="0"/>
          </a:p>
          <a:p>
            <a:r>
              <a:rPr lang="en-US" sz="1800" b="1" dirty="0" smtClean="0"/>
              <a:t>Scott Bellware:</a:t>
            </a:r>
            <a:r>
              <a:rPr lang="en-US" sz="1800" dirty="0" smtClean="0"/>
              <a:t> lean software development expert</a:t>
            </a:r>
            <a:br>
              <a:rPr lang="en-US" sz="1800" dirty="0" smtClean="0"/>
            </a:br>
            <a:r>
              <a:rPr lang="en-US" sz="1800" dirty="0" smtClean="0"/>
              <a:t>	 </a:t>
            </a:r>
            <a:r>
              <a:rPr lang="en-US" sz="1800" dirty="0" smtClean="0">
                <a:hlinkClick r:id="rId7"/>
              </a:rPr>
              <a:t>http://blog.scottbellware.com</a:t>
            </a:r>
            <a:r>
              <a:rPr lang="en-US" sz="1800" dirty="0" smtClean="0"/>
              <a:t> </a:t>
            </a:r>
            <a:br>
              <a:rPr lang="en-US" sz="1800" dirty="0" smtClean="0"/>
            </a:br>
            <a:endParaRPr lang="en-US" sz="1800"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About Me</a:t>
            </a:r>
            <a:endParaRPr lang="en-US" sz="7200" dirty="0">
              <a:solidFill>
                <a:schemeClr val="bg1"/>
              </a:solidFill>
              <a:latin typeface="Calibri" pitchFamily="34" charset="0"/>
            </a:endParaRPr>
          </a:p>
        </p:txBody>
      </p:sp>
      <p:sp>
        <p:nvSpPr>
          <p:cNvPr id="3" name="Rounded Rectangle 2"/>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990600" y="1905000"/>
            <a:ext cx="7162800" cy="4114800"/>
          </a:xfrm>
        </p:spPr>
        <p:txBody>
          <a:bodyPr/>
          <a:lstStyle/>
          <a:p>
            <a:r>
              <a:rPr lang="en-US" sz="1800" b="1" dirty="0" smtClean="0"/>
              <a:t>Contact Me:</a:t>
            </a:r>
            <a:r>
              <a:rPr lang="en-US" sz="1800" dirty="0" smtClean="0"/>
              <a:t> </a:t>
            </a:r>
            <a:br>
              <a:rPr lang="en-US" sz="1800" dirty="0" smtClean="0"/>
            </a:br>
            <a:r>
              <a:rPr lang="en-US" sz="1800" dirty="0" smtClean="0"/>
              <a:t>	Twitter: </a:t>
            </a:r>
            <a:r>
              <a:rPr lang="en-US" sz="1800" dirty="0" smtClean="0">
                <a:hlinkClick r:id="rId3"/>
              </a:rPr>
              <a:t>@</a:t>
            </a:r>
            <a:r>
              <a:rPr lang="en-US" sz="1800" dirty="0" err="1" smtClean="0">
                <a:hlinkClick r:id="rId3"/>
              </a:rPr>
              <a:t>derickbailey</a:t>
            </a:r>
            <a:r>
              <a:rPr lang="en-US" sz="1800" dirty="0" smtClean="0"/>
              <a:t/>
            </a:r>
            <a:br>
              <a:rPr lang="en-US" sz="1800" dirty="0" smtClean="0"/>
            </a:br>
            <a:r>
              <a:rPr lang="en-US" sz="1800" dirty="0" smtClean="0"/>
              <a:t>	Email: </a:t>
            </a:r>
            <a:r>
              <a:rPr lang="en-US" sz="1800" dirty="0" smtClean="0">
                <a:hlinkClick r:id="rId4"/>
              </a:rPr>
              <a:t>derick@derickbailey.com</a:t>
            </a:r>
            <a:r>
              <a:rPr lang="en-US" sz="1800" dirty="0" smtClean="0"/>
              <a:t> </a:t>
            </a:r>
            <a:r>
              <a:rPr lang="en-US" sz="1800" dirty="0" smtClean="0"/>
              <a:t/>
            </a:r>
            <a:br>
              <a:rPr lang="en-US" sz="1800" dirty="0" smtClean="0"/>
            </a:br>
            <a:endParaRPr lang="en-US" sz="1800" dirty="0" smtClean="0"/>
          </a:p>
          <a:p>
            <a:r>
              <a:rPr lang="en-US" sz="1800" b="1" dirty="0" smtClean="0"/>
              <a:t>Blogging With </a:t>
            </a:r>
            <a:r>
              <a:rPr lang="en-US" sz="1800" b="1" dirty="0" err="1" smtClean="0"/>
              <a:t>LosTechies</a:t>
            </a:r>
            <a:r>
              <a:rPr lang="en-US" sz="1800" b="1" dirty="0" smtClean="0"/>
              <a:t>:</a:t>
            </a:r>
            <a:r>
              <a:rPr lang="en-US" sz="1800" dirty="0" smtClean="0"/>
              <a:t> </a:t>
            </a:r>
            <a:br>
              <a:rPr lang="en-US" sz="1800" dirty="0" smtClean="0"/>
            </a:br>
            <a:r>
              <a:rPr lang="en-US" sz="1800" dirty="0" smtClean="0"/>
              <a:t>	</a:t>
            </a:r>
            <a:r>
              <a:rPr lang="en-US" sz="1800" dirty="0" smtClean="0">
                <a:hlinkClick r:id="rId5"/>
              </a:rPr>
              <a:t>http://derickbailey.lostechies.com</a:t>
            </a:r>
            <a:r>
              <a:rPr lang="en-US" sz="1800" dirty="0" smtClean="0"/>
              <a:t> </a:t>
            </a:r>
            <a:br>
              <a:rPr lang="en-US" sz="1800" dirty="0" smtClean="0"/>
            </a:br>
            <a:endParaRPr lang="en-US" sz="1800" dirty="0" smtClean="0"/>
          </a:p>
          <a:p>
            <a:r>
              <a:rPr lang="en-US" sz="1800" b="1" dirty="0" smtClean="0"/>
              <a:t>Current Employer:</a:t>
            </a:r>
            <a:r>
              <a:rPr lang="en-US" sz="1800" dirty="0" smtClean="0"/>
              <a:t> McLane Advanced Technologies</a:t>
            </a:r>
            <a:br>
              <a:rPr lang="en-US" sz="1800" dirty="0" smtClean="0"/>
            </a:br>
            <a:r>
              <a:rPr lang="en-US" sz="1800" dirty="0" smtClean="0"/>
              <a:t>	</a:t>
            </a:r>
            <a:r>
              <a:rPr lang="en-US" sz="1800" dirty="0" smtClean="0">
                <a:hlinkClick r:id="rId6"/>
              </a:rPr>
              <a:t>http://mclaneat.com</a:t>
            </a:r>
            <a:r>
              <a:rPr lang="en-US" sz="1800" dirty="0" smtClean="0"/>
              <a:t> </a:t>
            </a:r>
            <a:br>
              <a:rPr lang="en-US" sz="1800" dirty="0" smtClean="0"/>
            </a:br>
            <a:r>
              <a:rPr lang="en-US" sz="1800" dirty="0" smtClean="0"/>
              <a:t>	</a:t>
            </a:r>
          </a:p>
          <a:p>
            <a:r>
              <a:rPr lang="en-US" sz="1800" b="1" dirty="0" smtClean="0"/>
              <a:t>About Me:</a:t>
            </a:r>
            <a:r>
              <a:rPr lang="en-US" sz="1800" dirty="0" smtClean="0"/>
              <a:t> </a:t>
            </a:r>
            <a:br>
              <a:rPr lang="en-US" sz="1800" dirty="0" smtClean="0"/>
            </a:br>
            <a:r>
              <a:rPr lang="en-US" sz="1800" dirty="0" smtClean="0"/>
              <a:t>	Sr. Architect, Software Engineer, Lean / Agile Coach</a:t>
            </a:r>
            <a:br>
              <a:rPr lang="en-US" sz="1800" dirty="0" smtClean="0"/>
            </a:br>
            <a:r>
              <a:rPr lang="en-US" sz="1800" dirty="0" smtClean="0"/>
              <a:t>	12+ years professional software development experience</a:t>
            </a:r>
            <a:br>
              <a:rPr lang="en-US" sz="1800" dirty="0" smtClean="0"/>
            </a:br>
            <a:r>
              <a:rPr lang="en-US" sz="1800" dirty="0" smtClean="0"/>
              <a:t>	20+ years writing </a:t>
            </a:r>
            <a:r>
              <a:rPr lang="en-US" sz="1800" dirty="0" smtClean="0"/>
              <a:t>code</a:t>
            </a:r>
            <a:endParaRPr lang="en-US" sz="1800" dirty="0" smtClean="0"/>
          </a:p>
        </p:txBody>
      </p:sp>
      <p:sp>
        <p:nvSpPr>
          <p:cNvPr id="5" name="TextBox 4"/>
          <p:cNvSpPr txBox="1"/>
          <p:nvPr/>
        </p:nvSpPr>
        <p:spPr>
          <a:xfrm>
            <a:off x="3138755" y="6585858"/>
            <a:ext cx="2866490" cy="230832"/>
          </a:xfrm>
          <a:prstGeom prst="rect">
            <a:avLst/>
          </a:prstGeom>
          <a:noFill/>
        </p:spPr>
        <p:txBody>
          <a:bodyPr wrap="none" rtlCol="0">
            <a:spAutoFit/>
          </a:bodyPr>
          <a:lstStyle/>
          <a:p>
            <a:r>
              <a:rPr lang="en-US" sz="900" dirty="0" smtClean="0">
                <a:solidFill>
                  <a:schemeClr val="tx1">
                    <a:lumMod val="75000"/>
                    <a:lumOff val="25000"/>
                  </a:schemeClr>
                </a:solidFill>
              </a:rPr>
              <a:t>Copyright ©2009 Derick Bailey. All Rights Reserved.</a:t>
            </a:r>
            <a:endParaRPr lang="en-US" sz="900"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863600" y="647700"/>
            <a:ext cx="7416800" cy="5562600"/>
          </a:xfrm>
          <a:prstGeom prst="roundRect">
            <a:avLst/>
          </a:prstGeom>
          <a:noFill/>
          <a:ln w="9525">
            <a:noFill/>
            <a:miter lim="800000"/>
            <a:headEnd/>
            <a:tailEnd/>
          </a:ln>
          <a:effectLst/>
        </p:spPr>
      </p:pic>
      <p:grpSp>
        <p:nvGrpSpPr>
          <p:cNvPr id="4099" name="Group 7"/>
          <p:cNvGrpSpPr>
            <a:grpSpLocks/>
          </p:cNvGrpSpPr>
          <p:nvPr/>
        </p:nvGrpSpPr>
        <p:grpSpPr bwMode="auto">
          <a:xfrm>
            <a:off x="2667000" y="2967038"/>
            <a:ext cx="3810000" cy="923925"/>
            <a:chOff x="2667000" y="2967335"/>
            <a:chExt cx="3810000" cy="923330"/>
          </a:xfrm>
        </p:grpSpPr>
        <p:sp>
          <p:nvSpPr>
            <p:cNvPr id="6" name="Rounded Rectangle 5"/>
            <p:cNvSpPr/>
            <p:nvPr/>
          </p:nvSpPr>
          <p:spPr>
            <a:xfrm>
              <a:off x="2667000" y="2972094"/>
              <a:ext cx="3810000" cy="913811"/>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1" name="Rectangle 2"/>
            <p:cNvSpPr>
              <a:spLocks noChangeArrowheads="1"/>
            </p:cNvSpPr>
            <p:nvPr/>
          </p:nvSpPr>
          <p:spPr bwMode="auto">
            <a:xfrm>
              <a:off x="2705100" y="2967335"/>
              <a:ext cx="3733800" cy="923330"/>
            </a:xfrm>
            <a:prstGeom prst="rect">
              <a:avLst/>
            </a:prstGeom>
            <a:noFill/>
            <a:ln w="9525">
              <a:noFill/>
              <a:miter lim="800000"/>
              <a:headEnd/>
              <a:tailEnd/>
            </a:ln>
          </p:spPr>
          <p:txBody>
            <a:bodyPr>
              <a:spAutoFit/>
            </a:bodyPr>
            <a:lstStyle/>
            <a:p>
              <a:pPr algn="ctr"/>
              <a:r>
                <a:rPr lang="en-US" b="1"/>
                <a:t>We are uncovering better ways of developing software by doing it and helping others do it. </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835489" y="942173"/>
            <a:ext cx="7470311" cy="497365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3"/>
          <a:srcRect/>
          <a:stretch>
            <a:fillRect/>
          </a:stretch>
        </p:blipFill>
        <p:spPr bwMode="auto">
          <a:xfrm>
            <a:off x="873891" y="966838"/>
            <a:ext cx="7396218" cy="492432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1894825" y="95250"/>
            <a:ext cx="53543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Thinking</a:t>
            </a:r>
            <a:endParaRPr lang="en-US" sz="7200" dirty="0">
              <a:solidFill>
                <a:schemeClr val="bg1"/>
              </a:solidFill>
              <a:latin typeface="Calibri" pitchFamily="34" charset="0"/>
            </a:endParaRPr>
          </a:p>
        </p:txBody>
      </p:sp>
      <p:pic>
        <p:nvPicPr>
          <p:cNvPr id="4" name="Picture 1"/>
          <p:cNvPicPr>
            <a:picLocks noChangeAspect="1" noChangeArrowheads="1"/>
          </p:cNvPicPr>
          <p:nvPr/>
        </p:nvPicPr>
        <p:blipFill>
          <a:blip r:embed="rId3"/>
          <a:srcRect/>
          <a:stretch>
            <a:fillRect/>
          </a:stretch>
        </p:blipFill>
        <p:spPr bwMode="auto">
          <a:xfrm>
            <a:off x="990600" y="1572928"/>
            <a:ext cx="7162800" cy="45992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998385" y="1104901"/>
            <a:ext cx="7147231" cy="4648199"/>
          </a:xfrm>
          <a:prstGeom prst="roundRect">
            <a:avLst/>
          </a:prstGeom>
          <a:noFill/>
          <a:ln w="9525">
            <a:noFill/>
            <a:miter lim="800000"/>
            <a:headEnd/>
            <a:tailEnd/>
          </a:ln>
          <a:effectLst/>
        </p:spPr>
      </p:pic>
      <p:sp>
        <p:nvSpPr>
          <p:cNvPr id="6" name="TextBox 5"/>
          <p:cNvSpPr txBox="1"/>
          <p:nvPr/>
        </p:nvSpPr>
        <p:spPr>
          <a:xfrm>
            <a:off x="3299055" y="5544979"/>
            <a:ext cx="2545890" cy="246221"/>
          </a:xfrm>
          <a:prstGeom prst="rect">
            <a:avLst/>
          </a:prstGeom>
          <a:noFill/>
        </p:spPr>
        <p:txBody>
          <a:bodyPr wrap="none" rtlCol="0">
            <a:spAutoFit/>
          </a:bodyPr>
          <a:lstStyle/>
          <a:p>
            <a:r>
              <a:rPr lang="en-US" sz="1000" b="1" dirty="0" smtClean="0"/>
              <a:t>Source: Standish Group CHAOS Study</a:t>
            </a:r>
            <a:endParaRPr lang="en-US" sz="10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1684</TotalTime>
  <Words>2002</Words>
  <Application>Microsoft Office PowerPoint</Application>
  <PresentationFormat>On-screen Show (4:3)</PresentationFormat>
  <Paragraphs>242</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Company>McLane Advanced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Derick E. Bailey</dc:creator>
  <cp:lastModifiedBy>Derick E. Bailey</cp:lastModifiedBy>
  <cp:revision>270</cp:revision>
  <dcterms:created xsi:type="dcterms:W3CDTF">2009-08-31T18:15:20Z</dcterms:created>
  <dcterms:modified xsi:type="dcterms:W3CDTF">2009-09-16T02:33:59Z</dcterms:modified>
</cp:coreProperties>
</file>